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57" r:id="rId3"/>
    <p:sldId id="260" r:id="rId4"/>
    <p:sldId id="263" r:id="rId5"/>
    <p:sldId id="265" r:id="rId6"/>
    <p:sldId id="271" r:id="rId7"/>
    <p:sldId id="267" r:id="rId8"/>
    <p:sldId id="266" r:id="rId9"/>
    <p:sldId id="264" r:id="rId10"/>
    <p:sldId id="268" r:id="rId11"/>
    <p:sldId id="269" r:id="rId12"/>
    <p:sldId id="270" r:id="rId13"/>
  </p:sldIdLst>
  <p:sldSz cx="18288000" cy="10287000"/>
  <p:notesSz cx="6858000" cy="9144000"/>
  <p:embeddedFontLst>
    <p:embeddedFont>
      <p:font typeface="Canva Sans" panose="020B0604020202020204" charset="0"/>
      <p:regular r:id="rId15"/>
    </p:embeddedFont>
    <p:embeddedFont>
      <p:font typeface="Lato Bold" panose="020B0604020202020204" charset="0"/>
      <p:regular r:id="rId16"/>
    </p:embeddedFont>
    <p:embeddedFont>
      <p:font typeface="League Spartan" panose="020B0604020202020204" charset="0"/>
      <p:regular r:id="rId17"/>
    </p:embeddedFont>
    <p:embeddedFont>
      <p:font typeface="Poppins" panose="00000500000000000000" pitchFamily="2"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2" d="100"/>
          <a:sy n="42" d="100"/>
        </p:scale>
        <p:origin x="56" y="8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ableStyles" Target="tableStyles.xml"/></Relationships>
</file>

<file path=ppt/media/image1.jpeg>
</file>

<file path=ppt/media/image10.png>
</file>

<file path=ppt/media/image11.png>
</file>

<file path=ppt/media/image12.jpg>
</file>

<file path=ppt/media/image13.jpg>
</file>

<file path=ppt/media/image14.png>
</file>

<file path=ppt/media/image15.svg>
</file>

<file path=ppt/media/image16.png>
</file>

<file path=ppt/media/image17.svg>
</file>

<file path=ppt/media/image2.jpeg>
</file>

<file path=ppt/media/image3.jpe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73E01-6D5E-4E96-858C-5EA0CF2C2870}" type="datetimeFigureOut">
              <a:rPr lang="en-US" smtClean="0"/>
              <a:t>3/3/2024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ADBED2-E680-4F45-83CA-0367EC07308D}" type="slidenum">
              <a:rPr lang="en-US" smtClean="0"/>
              <a:t>‹#›</a:t>
            </a:fld>
            <a:endParaRPr lang="en-US"/>
          </a:p>
        </p:txBody>
      </p:sp>
    </p:spTree>
    <p:extLst>
      <p:ext uri="{BB962C8B-B14F-4D97-AF65-F5344CB8AC3E}">
        <p14:creationId xmlns:p14="http://schemas.microsoft.com/office/powerpoint/2010/main" val="3163175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ADBED2-E680-4F45-83CA-0367EC07308D}" type="slidenum">
              <a:rPr lang="en-US" smtClean="0"/>
              <a:t>9</a:t>
            </a:fld>
            <a:endParaRPr lang="en-US"/>
          </a:p>
        </p:txBody>
      </p:sp>
    </p:spTree>
    <p:extLst>
      <p:ext uri="{BB962C8B-B14F-4D97-AF65-F5344CB8AC3E}">
        <p14:creationId xmlns:p14="http://schemas.microsoft.com/office/powerpoint/2010/main" val="6566132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5.svg"/><Relationship Id="rId7" Type="http://schemas.openxmlformats.org/officeDocument/2006/relationships/image" Target="../media/image7.sv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7.sv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9148" b="-9148"/>
            </a:stretch>
          </a:blipFill>
        </p:spPr>
      </p:sp>
      <p:grpSp>
        <p:nvGrpSpPr>
          <p:cNvPr id="3" name="Group 3"/>
          <p:cNvGrpSpPr/>
          <p:nvPr/>
        </p:nvGrpSpPr>
        <p:grpSpPr>
          <a:xfrm>
            <a:off x="1717675" y="0"/>
            <a:ext cx="805519" cy="2673350"/>
            <a:chOff x="0" y="0"/>
            <a:chExt cx="212153" cy="704092"/>
          </a:xfrm>
        </p:grpSpPr>
        <p:sp>
          <p:nvSpPr>
            <p:cNvPr id="4" name="Freeform 4"/>
            <p:cNvSpPr/>
            <p:nvPr/>
          </p:nvSpPr>
          <p:spPr>
            <a:xfrm>
              <a:off x="0" y="0"/>
              <a:ext cx="212153" cy="704092"/>
            </a:xfrm>
            <a:custGeom>
              <a:avLst/>
              <a:gdLst/>
              <a:ahLst/>
              <a:cxnLst/>
              <a:rect l="l" t="t" r="r" b="b"/>
              <a:pathLst>
                <a:path w="212153" h="704092">
                  <a:moveTo>
                    <a:pt x="0" y="0"/>
                  </a:moveTo>
                  <a:lnTo>
                    <a:pt x="212153" y="0"/>
                  </a:lnTo>
                  <a:lnTo>
                    <a:pt x="212153" y="704092"/>
                  </a:lnTo>
                  <a:lnTo>
                    <a:pt x="0" y="704092"/>
                  </a:lnTo>
                  <a:close/>
                </a:path>
              </a:pathLst>
            </a:custGeom>
            <a:solidFill>
              <a:srgbClr val="EDC254"/>
            </a:solidFill>
          </p:spPr>
        </p:sp>
        <p:sp>
          <p:nvSpPr>
            <p:cNvPr id="5" name="TextBox 5"/>
            <p:cNvSpPr txBox="1"/>
            <p:nvPr/>
          </p:nvSpPr>
          <p:spPr>
            <a:xfrm>
              <a:off x="0" y="-47625"/>
              <a:ext cx="212153" cy="751717"/>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17675" y="7613650"/>
            <a:ext cx="805519" cy="2673350"/>
            <a:chOff x="0" y="0"/>
            <a:chExt cx="212153" cy="704092"/>
          </a:xfrm>
        </p:grpSpPr>
        <p:sp>
          <p:nvSpPr>
            <p:cNvPr id="7" name="Freeform 7"/>
            <p:cNvSpPr/>
            <p:nvPr/>
          </p:nvSpPr>
          <p:spPr>
            <a:xfrm>
              <a:off x="0" y="0"/>
              <a:ext cx="212153" cy="704092"/>
            </a:xfrm>
            <a:custGeom>
              <a:avLst/>
              <a:gdLst/>
              <a:ahLst/>
              <a:cxnLst/>
              <a:rect l="l" t="t" r="r" b="b"/>
              <a:pathLst>
                <a:path w="212153" h="704092">
                  <a:moveTo>
                    <a:pt x="0" y="0"/>
                  </a:moveTo>
                  <a:lnTo>
                    <a:pt x="212153" y="0"/>
                  </a:lnTo>
                  <a:lnTo>
                    <a:pt x="212153" y="704092"/>
                  </a:lnTo>
                  <a:lnTo>
                    <a:pt x="0" y="704092"/>
                  </a:lnTo>
                  <a:close/>
                </a:path>
              </a:pathLst>
            </a:custGeom>
            <a:solidFill>
              <a:srgbClr val="EDC254"/>
            </a:solidFill>
          </p:spPr>
        </p:sp>
        <p:sp>
          <p:nvSpPr>
            <p:cNvPr id="8" name="TextBox 8"/>
            <p:cNvSpPr txBox="1"/>
            <p:nvPr/>
          </p:nvSpPr>
          <p:spPr>
            <a:xfrm>
              <a:off x="0" y="-47625"/>
              <a:ext cx="212153" cy="751717"/>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4300200" y="3190875"/>
            <a:ext cx="2546350" cy="7410450"/>
            <a:chOff x="0" y="0"/>
            <a:chExt cx="670644" cy="1951723"/>
          </a:xfrm>
        </p:grpSpPr>
        <p:sp>
          <p:nvSpPr>
            <p:cNvPr id="10" name="Freeform 10"/>
            <p:cNvSpPr/>
            <p:nvPr/>
          </p:nvSpPr>
          <p:spPr>
            <a:xfrm>
              <a:off x="0" y="0"/>
              <a:ext cx="670644" cy="1951724"/>
            </a:xfrm>
            <a:custGeom>
              <a:avLst/>
              <a:gdLst/>
              <a:ahLst/>
              <a:cxnLst/>
              <a:rect l="l" t="t" r="r" b="b"/>
              <a:pathLst>
                <a:path w="670644" h="1951724">
                  <a:moveTo>
                    <a:pt x="155060" y="0"/>
                  </a:moveTo>
                  <a:lnTo>
                    <a:pt x="515583" y="0"/>
                  </a:lnTo>
                  <a:cubicBezTo>
                    <a:pt x="601221" y="0"/>
                    <a:pt x="670644" y="69423"/>
                    <a:pt x="670644" y="155060"/>
                  </a:cubicBezTo>
                  <a:lnTo>
                    <a:pt x="670644" y="1796663"/>
                  </a:lnTo>
                  <a:cubicBezTo>
                    <a:pt x="670644" y="1882301"/>
                    <a:pt x="601221" y="1951724"/>
                    <a:pt x="515583" y="1951724"/>
                  </a:cubicBezTo>
                  <a:lnTo>
                    <a:pt x="155060" y="1951724"/>
                  </a:lnTo>
                  <a:cubicBezTo>
                    <a:pt x="113936" y="1951724"/>
                    <a:pt x="74496" y="1935387"/>
                    <a:pt x="45416" y="1906307"/>
                  </a:cubicBezTo>
                  <a:cubicBezTo>
                    <a:pt x="16337" y="1877228"/>
                    <a:pt x="0" y="1837788"/>
                    <a:pt x="0" y="1796663"/>
                  </a:cubicBezTo>
                  <a:lnTo>
                    <a:pt x="0" y="155060"/>
                  </a:lnTo>
                  <a:cubicBezTo>
                    <a:pt x="0" y="69423"/>
                    <a:pt x="69423" y="0"/>
                    <a:pt x="155060" y="0"/>
                  </a:cubicBezTo>
                  <a:close/>
                </a:path>
              </a:pathLst>
            </a:custGeom>
            <a:solidFill>
              <a:srgbClr val="EDC254"/>
            </a:solidFill>
          </p:spPr>
        </p:sp>
        <p:sp>
          <p:nvSpPr>
            <p:cNvPr id="11" name="TextBox 11"/>
            <p:cNvSpPr txBox="1"/>
            <p:nvPr/>
          </p:nvSpPr>
          <p:spPr>
            <a:xfrm>
              <a:off x="0" y="-47625"/>
              <a:ext cx="670644" cy="1999348"/>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717674" y="2692731"/>
            <a:ext cx="8797925" cy="914481"/>
          </a:xfrm>
          <a:prstGeom prst="rect">
            <a:avLst/>
          </a:prstGeom>
        </p:spPr>
        <p:txBody>
          <a:bodyPr wrap="square" lIns="0" tIns="0" rIns="0" bIns="0" rtlCol="0" anchor="t">
            <a:spAutoFit/>
          </a:bodyPr>
          <a:lstStyle/>
          <a:p>
            <a:pPr>
              <a:lnSpc>
                <a:spcPts val="7928"/>
              </a:lnSpc>
              <a:spcBef>
                <a:spcPct val="0"/>
              </a:spcBef>
            </a:pPr>
            <a:r>
              <a:rPr lang="en-US" sz="5663" dirty="0">
                <a:solidFill>
                  <a:srgbClr val="000000"/>
                </a:solidFill>
                <a:latin typeface="Lato Bold"/>
              </a:rPr>
              <a:t>Unlocking Health Insights:</a:t>
            </a:r>
          </a:p>
        </p:txBody>
      </p:sp>
      <p:sp>
        <p:nvSpPr>
          <p:cNvPr id="13" name="TextBox 13"/>
          <p:cNvSpPr txBox="1"/>
          <p:nvPr/>
        </p:nvSpPr>
        <p:spPr>
          <a:xfrm>
            <a:off x="1717674" y="3716068"/>
            <a:ext cx="12582525" cy="1665841"/>
          </a:xfrm>
          <a:prstGeom prst="rect">
            <a:avLst/>
          </a:prstGeom>
        </p:spPr>
        <p:txBody>
          <a:bodyPr wrap="square" lIns="0" tIns="0" rIns="0" bIns="0" rtlCol="0" anchor="t">
            <a:spAutoFit/>
          </a:bodyPr>
          <a:lstStyle/>
          <a:p>
            <a:pPr>
              <a:lnSpc>
                <a:spcPts val="6600"/>
              </a:lnSpc>
              <a:spcBef>
                <a:spcPct val="0"/>
              </a:spcBef>
            </a:pPr>
            <a:r>
              <a:rPr lang="en-US" sz="4800" dirty="0">
                <a:solidFill>
                  <a:srgbClr val="000000"/>
                </a:solidFill>
                <a:latin typeface="League Spartan"/>
              </a:rPr>
              <a:t>iVision's Data Analysis Collaboration with the FDA</a:t>
            </a:r>
          </a:p>
        </p:txBody>
      </p:sp>
      <p:sp>
        <p:nvSpPr>
          <p:cNvPr id="14" name="TextBox 14"/>
          <p:cNvSpPr txBox="1"/>
          <p:nvPr/>
        </p:nvSpPr>
        <p:spPr>
          <a:xfrm>
            <a:off x="1717674" y="5427046"/>
            <a:ext cx="12582524" cy="2077748"/>
          </a:xfrm>
          <a:prstGeom prst="rect">
            <a:avLst/>
          </a:prstGeom>
        </p:spPr>
        <p:txBody>
          <a:bodyPr wrap="square" lIns="0" tIns="0" rIns="0" bIns="0" rtlCol="0" anchor="t">
            <a:spAutoFit/>
          </a:bodyPr>
          <a:lstStyle/>
          <a:p>
            <a:pPr>
              <a:lnSpc>
                <a:spcPts val="4136"/>
              </a:lnSpc>
              <a:spcBef>
                <a:spcPct val="0"/>
              </a:spcBef>
            </a:pPr>
            <a:r>
              <a:rPr lang="en-US" sz="2800" dirty="0">
                <a:solidFill>
                  <a:srgbClr val="2A0947"/>
                </a:solidFill>
                <a:latin typeface="Poppins"/>
              </a:rPr>
              <a:t>Collaborating with the FDA, iVision endeavors to leverage advanced data analysis methodologies to strengthen regulatory oversight and ensure the safety and efficacy of consumer products, advancing public health initiatives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381000" y="1236871"/>
            <a:ext cx="6217050" cy="8554830"/>
            <a:chOff x="0" y="0"/>
            <a:chExt cx="1854200" cy="2551430"/>
          </a:xfrm>
        </p:grpSpPr>
        <p:sp>
          <p:nvSpPr>
            <p:cNvPr id="3" name="Freeform 3"/>
            <p:cNvSpPr/>
            <p:nvPr/>
          </p:nvSpPr>
          <p:spPr>
            <a:xfrm>
              <a:off x="5080" y="41910"/>
              <a:ext cx="1849120" cy="2509520"/>
            </a:xfrm>
            <a:custGeom>
              <a:avLst/>
              <a:gdLst/>
              <a:ahLst/>
              <a:cxnLst/>
              <a:rect l="l" t="t" r="r" b="b"/>
              <a:pathLst>
                <a:path w="1849120" h="2509520">
                  <a:moveTo>
                    <a:pt x="1849120" y="2509520"/>
                  </a:moveTo>
                  <a:lnTo>
                    <a:pt x="27940" y="2509520"/>
                  </a:lnTo>
                  <a:lnTo>
                    <a:pt x="0" y="2467610"/>
                  </a:lnTo>
                  <a:lnTo>
                    <a:pt x="27940" y="0"/>
                  </a:lnTo>
                  <a:lnTo>
                    <a:pt x="1849120" y="0"/>
                  </a:lnTo>
                  <a:close/>
                </a:path>
              </a:pathLst>
            </a:custGeom>
            <a:solidFill>
              <a:srgbClr val="EDC254"/>
            </a:solidFill>
          </p:spPr>
        </p:sp>
        <p:sp>
          <p:nvSpPr>
            <p:cNvPr id="4" name="Freeform 4"/>
            <p:cNvSpPr/>
            <p:nvPr/>
          </p:nvSpPr>
          <p:spPr>
            <a:xfrm>
              <a:off x="19050" y="15240"/>
              <a:ext cx="1823720" cy="2526030"/>
            </a:xfrm>
            <a:custGeom>
              <a:avLst/>
              <a:gdLst/>
              <a:ahLst/>
              <a:cxnLst/>
              <a:rect l="l" t="t" r="r" b="b"/>
              <a:pathLst>
                <a:path w="1823720" h="2526030">
                  <a:moveTo>
                    <a:pt x="1823720" y="2526030"/>
                  </a:moveTo>
                  <a:lnTo>
                    <a:pt x="27940" y="2526030"/>
                  </a:lnTo>
                  <a:lnTo>
                    <a:pt x="0" y="2482850"/>
                  </a:lnTo>
                  <a:lnTo>
                    <a:pt x="27940" y="16510"/>
                  </a:lnTo>
                  <a:lnTo>
                    <a:pt x="1800860" y="0"/>
                  </a:lnTo>
                  <a:lnTo>
                    <a:pt x="1823720" y="41910"/>
                  </a:lnTo>
                  <a:close/>
                </a:path>
              </a:pathLst>
            </a:custGeom>
            <a:solidFill>
              <a:srgbClr val="EDC254"/>
            </a:solidFill>
          </p:spPr>
        </p:sp>
        <p:sp>
          <p:nvSpPr>
            <p:cNvPr id="5" name="Freeform 5"/>
            <p:cNvSpPr/>
            <p:nvPr/>
          </p:nvSpPr>
          <p:spPr>
            <a:xfrm>
              <a:off x="0" y="0"/>
              <a:ext cx="1821180" cy="2509520"/>
            </a:xfrm>
            <a:custGeom>
              <a:avLst/>
              <a:gdLst/>
              <a:ahLst/>
              <a:cxnLst/>
              <a:rect l="l" t="t" r="r" b="b"/>
              <a:pathLst>
                <a:path w="1821180" h="2509520">
                  <a:moveTo>
                    <a:pt x="0" y="0"/>
                  </a:moveTo>
                  <a:lnTo>
                    <a:pt x="1821180" y="0"/>
                  </a:lnTo>
                  <a:lnTo>
                    <a:pt x="1821180" y="2509520"/>
                  </a:lnTo>
                  <a:lnTo>
                    <a:pt x="0" y="2509520"/>
                  </a:lnTo>
                  <a:close/>
                </a:path>
              </a:pathLst>
            </a:custGeom>
            <a:solidFill>
              <a:srgbClr val="EDC254"/>
            </a:solidFill>
          </p:spPr>
        </p:sp>
        <p:sp>
          <p:nvSpPr>
            <p:cNvPr id="7" name="Freeform 7"/>
            <p:cNvSpPr/>
            <p:nvPr/>
          </p:nvSpPr>
          <p:spPr>
            <a:xfrm>
              <a:off x="38100" y="0"/>
              <a:ext cx="24130" cy="2509520"/>
            </a:xfrm>
            <a:custGeom>
              <a:avLst/>
              <a:gdLst/>
              <a:ahLst/>
              <a:cxnLst/>
              <a:rect l="l" t="t" r="r" b="b"/>
              <a:pathLst>
                <a:path w="24130" h="2509520">
                  <a:moveTo>
                    <a:pt x="0" y="0"/>
                  </a:moveTo>
                  <a:lnTo>
                    <a:pt x="24130" y="0"/>
                  </a:lnTo>
                  <a:lnTo>
                    <a:pt x="24130" y="2509520"/>
                  </a:lnTo>
                  <a:lnTo>
                    <a:pt x="0" y="2509520"/>
                  </a:lnTo>
                  <a:close/>
                </a:path>
              </a:pathLst>
            </a:custGeom>
            <a:solidFill>
              <a:srgbClr val="DBDBDB"/>
            </a:solidFill>
          </p:spPr>
        </p:sp>
      </p:grpSp>
      <p:sp>
        <p:nvSpPr>
          <p:cNvPr id="8" name="Freeform 8"/>
          <p:cNvSpPr/>
          <p:nvPr/>
        </p:nvSpPr>
        <p:spPr>
          <a:xfrm rot="-5400000">
            <a:off x="6218528" y="5395030"/>
            <a:ext cx="1878686" cy="469671"/>
          </a:xfrm>
          <a:custGeom>
            <a:avLst/>
            <a:gdLst/>
            <a:ahLst/>
            <a:cxnLst/>
            <a:rect l="l" t="t" r="r" b="b"/>
            <a:pathLst>
              <a:path w="1878686" h="469671">
                <a:moveTo>
                  <a:pt x="0" y="0"/>
                </a:moveTo>
                <a:lnTo>
                  <a:pt x="1878686" y="0"/>
                </a:lnTo>
                <a:lnTo>
                  <a:pt x="1878686" y="469672"/>
                </a:lnTo>
                <a:lnTo>
                  <a:pt x="0" y="469672"/>
                </a:lnTo>
                <a:lnTo>
                  <a:pt x="0" y="0"/>
                </a:lnTo>
                <a:close/>
              </a:path>
            </a:pathLst>
          </a:custGeom>
          <a:blipFill>
            <a:blip r:embed="rId2">
              <a:alphaModFix amt="68000"/>
              <a:extLst>
                <a:ext uri="{96DAC541-7B7A-43D3-8B79-37D633B846F1}">
                  <asvg:svgBlip xmlns:asvg="http://schemas.microsoft.com/office/drawing/2016/SVG/main" r:embed="rId3"/>
                </a:ext>
              </a:extLst>
            </a:blip>
            <a:stretch>
              <a:fillRect/>
            </a:stretch>
          </a:blipFill>
        </p:spPr>
      </p:sp>
      <p:sp>
        <p:nvSpPr>
          <p:cNvPr id="11" name="TextBox 11"/>
          <p:cNvSpPr txBox="1"/>
          <p:nvPr/>
        </p:nvSpPr>
        <p:spPr>
          <a:xfrm>
            <a:off x="7836735" y="1714500"/>
            <a:ext cx="9613065" cy="8356518"/>
          </a:xfrm>
          <a:prstGeom prst="rect">
            <a:avLst/>
          </a:prstGeom>
        </p:spPr>
        <p:txBody>
          <a:bodyPr wrap="square" lIns="0" tIns="0" rIns="0" bIns="0" rtlCol="0" anchor="t">
            <a:spAutoFit/>
          </a:bodyPr>
          <a:lstStyle/>
          <a:p>
            <a:pPr marL="457200" indent="-457200">
              <a:lnSpc>
                <a:spcPts val="4086"/>
              </a:lnSpc>
              <a:spcBef>
                <a:spcPct val="0"/>
              </a:spcBef>
              <a:buFont typeface="Wingdings" panose="05000000000000000000" pitchFamily="2" charset="2"/>
              <a:buChar char="q"/>
            </a:pPr>
            <a:r>
              <a:rPr lang="en-US" sz="2100" dirty="0">
                <a:solidFill>
                  <a:srgbClr val="2A0947"/>
                </a:solidFill>
                <a:latin typeface="Poppins"/>
              </a:rPr>
              <a:t>With a staggering count of 10,436 TE Code, "AB" emerges as the leading therapeutic class, demonstrating its significant presence in the market</a:t>
            </a:r>
            <a:r>
              <a:rPr lang="en-US" sz="2918" dirty="0">
                <a:solidFill>
                  <a:srgbClr val="2A0947"/>
                </a:solidFill>
                <a:latin typeface="Poppins"/>
              </a:rPr>
              <a:t>.</a:t>
            </a:r>
          </a:p>
          <a:p>
            <a:pPr marL="457200" indent="-457200">
              <a:lnSpc>
                <a:spcPts val="4086"/>
              </a:lnSpc>
              <a:spcBef>
                <a:spcPct val="0"/>
              </a:spcBef>
              <a:buFont typeface="Wingdings" panose="05000000000000000000" pitchFamily="2" charset="2"/>
              <a:buChar char="q"/>
            </a:pPr>
            <a:endParaRPr lang="en-US" sz="2918" dirty="0">
              <a:solidFill>
                <a:srgbClr val="2A0947"/>
              </a:solidFill>
              <a:latin typeface="Poppins"/>
            </a:endParaRPr>
          </a:p>
          <a:p>
            <a:pPr marL="342900" indent="-342900">
              <a:lnSpc>
                <a:spcPts val="4086"/>
              </a:lnSpc>
              <a:spcBef>
                <a:spcPct val="0"/>
              </a:spcBef>
              <a:buFont typeface="Wingdings" panose="05000000000000000000" pitchFamily="2" charset="2"/>
              <a:buChar char="q"/>
            </a:pPr>
            <a:r>
              <a:rPr lang="en-US" sz="2100" dirty="0">
                <a:solidFill>
                  <a:srgbClr val="2A0947"/>
                </a:solidFill>
                <a:latin typeface="Poppins"/>
              </a:rPr>
              <a:t>Accounting for an impressive 70.77% of the total of Top 5 TE Code count, "AB" commands a substantial share, underlining its strong influence in the therapeutic landscape.</a:t>
            </a:r>
          </a:p>
          <a:p>
            <a:pPr marL="342900" indent="-342900">
              <a:lnSpc>
                <a:spcPts val="4086"/>
              </a:lnSpc>
              <a:spcBef>
                <a:spcPct val="0"/>
              </a:spcBef>
              <a:buFont typeface="Wingdings" panose="05000000000000000000" pitchFamily="2" charset="2"/>
              <a:buChar char="q"/>
            </a:pPr>
            <a:endParaRPr lang="en-US" sz="2100" dirty="0">
              <a:solidFill>
                <a:srgbClr val="2A0947"/>
              </a:solidFill>
              <a:latin typeface="Poppins"/>
            </a:endParaRPr>
          </a:p>
          <a:p>
            <a:pPr marL="342900" indent="-342900">
              <a:lnSpc>
                <a:spcPts val="4086"/>
              </a:lnSpc>
              <a:spcBef>
                <a:spcPct val="0"/>
              </a:spcBef>
              <a:buFont typeface="Wingdings" panose="05000000000000000000" pitchFamily="2" charset="2"/>
              <a:buChar char="q"/>
            </a:pPr>
            <a:r>
              <a:rPr lang="en-US" sz="2100" dirty="0">
                <a:solidFill>
                  <a:srgbClr val="2A0947"/>
                </a:solidFill>
                <a:latin typeface="Poppins"/>
              </a:rPr>
              <a:t>The TE Code counts across all five therapeutic classes exhibit significant diversity, ranging from 281 to 10,436, indicating varying levels of engagement and demand within distinct therapeutic categories.</a:t>
            </a:r>
          </a:p>
          <a:p>
            <a:pPr marL="342900" indent="-342900">
              <a:lnSpc>
                <a:spcPts val="4086"/>
              </a:lnSpc>
              <a:spcBef>
                <a:spcPct val="0"/>
              </a:spcBef>
              <a:buFont typeface="Wingdings" panose="05000000000000000000" pitchFamily="2" charset="2"/>
              <a:buChar char="q"/>
            </a:pPr>
            <a:endParaRPr lang="en-US" sz="2100" dirty="0">
              <a:solidFill>
                <a:srgbClr val="2A0947"/>
              </a:solidFill>
              <a:latin typeface="Poppins"/>
            </a:endParaRPr>
          </a:p>
          <a:p>
            <a:pPr marL="342900" indent="-342900">
              <a:lnSpc>
                <a:spcPts val="4086"/>
              </a:lnSpc>
              <a:spcBef>
                <a:spcPct val="0"/>
              </a:spcBef>
              <a:buFont typeface="Wingdings" panose="05000000000000000000" pitchFamily="2" charset="2"/>
              <a:buChar char="q"/>
            </a:pPr>
            <a:r>
              <a:rPr lang="en-US" sz="2100" dirty="0">
                <a:solidFill>
                  <a:srgbClr val="2A0947"/>
                </a:solidFill>
                <a:latin typeface="Poppins"/>
              </a:rPr>
              <a:t>This examination provides valuable insights into TE Code distribution across therapeutic classes, aiding informed decision-making and resource allocation in pharmaceutical research and development.</a:t>
            </a:r>
          </a:p>
        </p:txBody>
      </p:sp>
      <p:pic>
        <p:nvPicPr>
          <p:cNvPr id="14" name="Picture 13">
            <a:extLst>
              <a:ext uri="{FF2B5EF4-FFF2-40B4-BE49-F238E27FC236}">
                <a16:creationId xmlns:a16="http://schemas.microsoft.com/office/drawing/2014/main" id="{3CE1C275-8C94-8729-8092-EA49E8F3E4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6537" y="1288903"/>
            <a:ext cx="5802470" cy="8469665"/>
          </a:xfrm>
          <a:prstGeom prst="rect">
            <a:avLst/>
          </a:prstGeom>
        </p:spPr>
      </p:pic>
      <p:sp>
        <p:nvSpPr>
          <p:cNvPr id="15" name="TextBox 6">
            <a:extLst>
              <a:ext uri="{FF2B5EF4-FFF2-40B4-BE49-F238E27FC236}">
                <a16:creationId xmlns:a16="http://schemas.microsoft.com/office/drawing/2014/main" id="{5560A672-B989-415C-5D86-BBAC3D3CCE68}"/>
              </a:ext>
            </a:extLst>
          </p:cNvPr>
          <p:cNvSpPr txBox="1"/>
          <p:nvPr/>
        </p:nvSpPr>
        <p:spPr>
          <a:xfrm>
            <a:off x="8975033" y="566295"/>
            <a:ext cx="8267701" cy="531171"/>
          </a:xfrm>
          <a:prstGeom prst="rect">
            <a:avLst/>
          </a:prstGeom>
        </p:spPr>
        <p:txBody>
          <a:bodyPr wrap="square" lIns="0" tIns="0" rIns="0" bIns="0" rtlCol="0" anchor="t">
            <a:spAutoFit/>
          </a:bodyPr>
          <a:lstStyle/>
          <a:p>
            <a:pPr>
              <a:lnSpc>
                <a:spcPts val="4481"/>
              </a:lnSpc>
              <a:spcBef>
                <a:spcPct val="0"/>
              </a:spcBef>
            </a:pPr>
            <a:r>
              <a:rPr lang="en-US" sz="3600" b="1" dirty="0">
                <a:solidFill>
                  <a:srgbClr val="000000"/>
                </a:solidFill>
                <a:latin typeface="Lato Bold"/>
              </a:rPr>
              <a:t>Drug Approvals by Therapeutic Classes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13024279" y="6269867"/>
            <a:ext cx="4715080" cy="3540531"/>
            <a:chOff x="0" y="0"/>
            <a:chExt cx="2374900" cy="2011680"/>
          </a:xfrm>
        </p:grpSpPr>
        <p:sp>
          <p:nvSpPr>
            <p:cNvPr id="5" name="Freeform 5"/>
            <p:cNvSpPr/>
            <p:nvPr/>
          </p:nvSpPr>
          <p:spPr>
            <a:xfrm>
              <a:off x="-2540" y="-2540"/>
              <a:ext cx="2377440" cy="2009140"/>
            </a:xfrm>
            <a:custGeom>
              <a:avLst/>
              <a:gdLst/>
              <a:ahLst/>
              <a:cxnLst/>
              <a:rect l="l" t="t" r="r" b="b"/>
              <a:pathLst>
                <a:path w="2377440" h="2009140">
                  <a:moveTo>
                    <a:pt x="2376170" y="1778000"/>
                  </a:moveTo>
                  <a:cubicBezTo>
                    <a:pt x="2374900" y="1276350"/>
                    <a:pt x="2359660" y="598170"/>
                    <a:pt x="2359660" y="97790"/>
                  </a:cubicBezTo>
                  <a:cubicBezTo>
                    <a:pt x="2359660" y="90170"/>
                    <a:pt x="2360930" y="82550"/>
                    <a:pt x="2360930" y="76200"/>
                  </a:cubicBezTo>
                  <a:cubicBezTo>
                    <a:pt x="2359660" y="74930"/>
                    <a:pt x="2358390" y="74930"/>
                    <a:pt x="2357120" y="73660"/>
                  </a:cubicBezTo>
                  <a:cubicBezTo>
                    <a:pt x="2357120" y="73660"/>
                    <a:pt x="2355850" y="74930"/>
                    <a:pt x="2355850" y="76200"/>
                  </a:cubicBezTo>
                  <a:cubicBezTo>
                    <a:pt x="2353310" y="82550"/>
                    <a:pt x="2348230" y="82550"/>
                    <a:pt x="2343150" y="82550"/>
                  </a:cubicBezTo>
                  <a:cubicBezTo>
                    <a:pt x="2336800" y="81280"/>
                    <a:pt x="2330450" y="74930"/>
                    <a:pt x="2322830" y="77470"/>
                  </a:cubicBezTo>
                  <a:cubicBezTo>
                    <a:pt x="2320290" y="78740"/>
                    <a:pt x="2315210" y="76200"/>
                    <a:pt x="2313940" y="73660"/>
                  </a:cubicBezTo>
                  <a:cubicBezTo>
                    <a:pt x="2310130" y="68580"/>
                    <a:pt x="2305050" y="68580"/>
                    <a:pt x="2299970" y="71120"/>
                  </a:cubicBezTo>
                  <a:cubicBezTo>
                    <a:pt x="2297430" y="72390"/>
                    <a:pt x="2294890" y="71120"/>
                    <a:pt x="2292350" y="71120"/>
                  </a:cubicBezTo>
                  <a:cubicBezTo>
                    <a:pt x="2288540" y="71120"/>
                    <a:pt x="2283460" y="69850"/>
                    <a:pt x="2279650" y="68580"/>
                  </a:cubicBezTo>
                  <a:cubicBezTo>
                    <a:pt x="2278380" y="68580"/>
                    <a:pt x="2275840" y="67310"/>
                    <a:pt x="2274570" y="67310"/>
                  </a:cubicBezTo>
                  <a:cubicBezTo>
                    <a:pt x="2270760" y="66040"/>
                    <a:pt x="2266950" y="62230"/>
                    <a:pt x="2263140" y="67310"/>
                  </a:cubicBezTo>
                  <a:cubicBezTo>
                    <a:pt x="2263140" y="67310"/>
                    <a:pt x="2260600" y="67310"/>
                    <a:pt x="2259330" y="66040"/>
                  </a:cubicBezTo>
                  <a:cubicBezTo>
                    <a:pt x="2258060" y="63500"/>
                    <a:pt x="2256790" y="59690"/>
                    <a:pt x="2255520" y="57150"/>
                  </a:cubicBezTo>
                  <a:cubicBezTo>
                    <a:pt x="2252980" y="53340"/>
                    <a:pt x="2252980" y="46990"/>
                    <a:pt x="2249170" y="44450"/>
                  </a:cubicBezTo>
                  <a:cubicBezTo>
                    <a:pt x="2246630" y="43180"/>
                    <a:pt x="2245360" y="41910"/>
                    <a:pt x="2244090" y="39370"/>
                  </a:cubicBezTo>
                  <a:cubicBezTo>
                    <a:pt x="2244090" y="38100"/>
                    <a:pt x="2241550" y="36830"/>
                    <a:pt x="2241550" y="35560"/>
                  </a:cubicBezTo>
                  <a:lnTo>
                    <a:pt x="2237740" y="31750"/>
                  </a:lnTo>
                  <a:cubicBezTo>
                    <a:pt x="2236470" y="29210"/>
                    <a:pt x="2235200" y="25400"/>
                    <a:pt x="2232660" y="24130"/>
                  </a:cubicBezTo>
                  <a:cubicBezTo>
                    <a:pt x="2227580" y="20320"/>
                    <a:pt x="2226310" y="15240"/>
                    <a:pt x="2228850" y="8890"/>
                  </a:cubicBezTo>
                  <a:cubicBezTo>
                    <a:pt x="2225040" y="7620"/>
                    <a:pt x="2222500" y="5080"/>
                    <a:pt x="2218690" y="5080"/>
                  </a:cubicBezTo>
                  <a:cubicBezTo>
                    <a:pt x="2203450" y="6350"/>
                    <a:pt x="2186940" y="8890"/>
                    <a:pt x="2171700" y="10160"/>
                  </a:cubicBezTo>
                  <a:cubicBezTo>
                    <a:pt x="2169160" y="10160"/>
                    <a:pt x="2165350" y="11430"/>
                    <a:pt x="2164080" y="12700"/>
                  </a:cubicBezTo>
                  <a:cubicBezTo>
                    <a:pt x="2153920" y="19050"/>
                    <a:pt x="2143760" y="13970"/>
                    <a:pt x="2133600" y="12700"/>
                  </a:cubicBezTo>
                  <a:cubicBezTo>
                    <a:pt x="2125980" y="12700"/>
                    <a:pt x="2118360" y="8890"/>
                    <a:pt x="2110740" y="7620"/>
                  </a:cubicBezTo>
                  <a:cubicBezTo>
                    <a:pt x="2101850" y="6350"/>
                    <a:pt x="2094230" y="7620"/>
                    <a:pt x="2085340" y="6350"/>
                  </a:cubicBezTo>
                  <a:cubicBezTo>
                    <a:pt x="2084070" y="6350"/>
                    <a:pt x="2082800" y="5080"/>
                    <a:pt x="2081530" y="3810"/>
                  </a:cubicBezTo>
                  <a:cubicBezTo>
                    <a:pt x="2078990" y="0"/>
                    <a:pt x="2073910" y="1270"/>
                    <a:pt x="2071370" y="2540"/>
                  </a:cubicBezTo>
                  <a:cubicBezTo>
                    <a:pt x="2067560" y="5080"/>
                    <a:pt x="2066290" y="8890"/>
                    <a:pt x="2063750" y="12700"/>
                  </a:cubicBezTo>
                  <a:cubicBezTo>
                    <a:pt x="2057400" y="13970"/>
                    <a:pt x="2048510" y="15240"/>
                    <a:pt x="2042160" y="19050"/>
                  </a:cubicBezTo>
                  <a:cubicBezTo>
                    <a:pt x="2037080" y="21590"/>
                    <a:pt x="2034540" y="22860"/>
                    <a:pt x="2030730" y="20320"/>
                  </a:cubicBezTo>
                  <a:lnTo>
                    <a:pt x="2029460" y="21590"/>
                  </a:lnTo>
                  <a:cubicBezTo>
                    <a:pt x="2032000" y="24130"/>
                    <a:pt x="2033270" y="27940"/>
                    <a:pt x="2035810" y="30480"/>
                  </a:cubicBezTo>
                  <a:cubicBezTo>
                    <a:pt x="2032000" y="31750"/>
                    <a:pt x="2026920" y="34290"/>
                    <a:pt x="2024380" y="33020"/>
                  </a:cubicBezTo>
                  <a:cubicBezTo>
                    <a:pt x="2018030" y="31750"/>
                    <a:pt x="2015490" y="34290"/>
                    <a:pt x="2010410" y="36830"/>
                  </a:cubicBezTo>
                  <a:cubicBezTo>
                    <a:pt x="2005330" y="40640"/>
                    <a:pt x="1998980" y="43180"/>
                    <a:pt x="1993900" y="45720"/>
                  </a:cubicBezTo>
                  <a:cubicBezTo>
                    <a:pt x="1992630" y="45720"/>
                    <a:pt x="1991360" y="45720"/>
                    <a:pt x="1990090" y="44450"/>
                  </a:cubicBezTo>
                  <a:cubicBezTo>
                    <a:pt x="1988820" y="44450"/>
                    <a:pt x="1987550" y="43180"/>
                    <a:pt x="1987550" y="43180"/>
                  </a:cubicBezTo>
                  <a:cubicBezTo>
                    <a:pt x="1981200" y="45720"/>
                    <a:pt x="1974850" y="48260"/>
                    <a:pt x="1968500" y="45720"/>
                  </a:cubicBezTo>
                  <a:cubicBezTo>
                    <a:pt x="1967230" y="45720"/>
                    <a:pt x="1967230" y="46990"/>
                    <a:pt x="1965960" y="46990"/>
                  </a:cubicBezTo>
                  <a:cubicBezTo>
                    <a:pt x="1958340" y="49530"/>
                    <a:pt x="1953260" y="58420"/>
                    <a:pt x="1943100" y="58420"/>
                  </a:cubicBezTo>
                  <a:cubicBezTo>
                    <a:pt x="1935480" y="58420"/>
                    <a:pt x="1927860" y="64770"/>
                    <a:pt x="1920240" y="64770"/>
                  </a:cubicBezTo>
                  <a:cubicBezTo>
                    <a:pt x="1911350" y="66040"/>
                    <a:pt x="1903730" y="68580"/>
                    <a:pt x="1896110" y="72390"/>
                  </a:cubicBezTo>
                  <a:cubicBezTo>
                    <a:pt x="1893570" y="73660"/>
                    <a:pt x="1891030" y="73660"/>
                    <a:pt x="1889760" y="73660"/>
                  </a:cubicBezTo>
                  <a:cubicBezTo>
                    <a:pt x="1883410" y="71120"/>
                    <a:pt x="1879600" y="74930"/>
                    <a:pt x="1877060" y="78740"/>
                  </a:cubicBezTo>
                  <a:cubicBezTo>
                    <a:pt x="1870710" y="87630"/>
                    <a:pt x="1860550" y="90170"/>
                    <a:pt x="1851660" y="92710"/>
                  </a:cubicBezTo>
                  <a:cubicBezTo>
                    <a:pt x="1840230" y="95250"/>
                    <a:pt x="1828800" y="96520"/>
                    <a:pt x="1817370" y="97790"/>
                  </a:cubicBezTo>
                  <a:cubicBezTo>
                    <a:pt x="1816100" y="97790"/>
                    <a:pt x="1814830" y="101600"/>
                    <a:pt x="1812290" y="102870"/>
                  </a:cubicBezTo>
                  <a:cubicBezTo>
                    <a:pt x="1811020" y="102870"/>
                    <a:pt x="1809750" y="101600"/>
                    <a:pt x="1809750" y="101600"/>
                  </a:cubicBezTo>
                  <a:cubicBezTo>
                    <a:pt x="1803400" y="109220"/>
                    <a:pt x="1799590" y="120650"/>
                    <a:pt x="1786890" y="119380"/>
                  </a:cubicBezTo>
                  <a:lnTo>
                    <a:pt x="1785620" y="119380"/>
                  </a:lnTo>
                  <a:cubicBezTo>
                    <a:pt x="1775460" y="125730"/>
                    <a:pt x="1765300" y="123190"/>
                    <a:pt x="1756410" y="120650"/>
                  </a:cubicBezTo>
                  <a:cubicBezTo>
                    <a:pt x="1753870" y="120650"/>
                    <a:pt x="1750060" y="118110"/>
                    <a:pt x="1748790" y="115570"/>
                  </a:cubicBezTo>
                  <a:cubicBezTo>
                    <a:pt x="1744980" y="107950"/>
                    <a:pt x="1734820" y="105410"/>
                    <a:pt x="1727200" y="107950"/>
                  </a:cubicBezTo>
                  <a:cubicBezTo>
                    <a:pt x="1720850" y="110490"/>
                    <a:pt x="1714500" y="111760"/>
                    <a:pt x="1708150" y="114300"/>
                  </a:cubicBezTo>
                  <a:cubicBezTo>
                    <a:pt x="1697990" y="116840"/>
                    <a:pt x="1689100" y="118110"/>
                    <a:pt x="1678940" y="113030"/>
                  </a:cubicBezTo>
                  <a:cubicBezTo>
                    <a:pt x="1668780" y="107950"/>
                    <a:pt x="1661160" y="111760"/>
                    <a:pt x="1656080" y="123190"/>
                  </a:cubicBezTo>
                  <a:cubicBezTo>
                    <a:pt x="1652270" y="130810"/>
                    <a:pt x="1642110" y="132080"/>
                    <a:pt x="1635760" y="125730"/>
                  </a:cubicBezTo>
                  <a:cubicBezTo>
                    <a:pt x="1631950" y="121920"/>
                    <a:pt x="1629410" y="123190"/>
                    <a:pt x="1625600" y="125730"/>
                  </a:cubicBezTo>
                  <a:lnTo>
                    <a:pt x="1617980" y="133350"/>
                  </a:lnTo>
                  <a:cubicBezTo>
                    <a:pt x="1616710" y="134620"/>
                    <a:pt x="1614170" y="134620"/>
                    <a:pt x="1612900" y="134620"/>
                  </a:cubicBezTo>
                  <a:lnTo>
                    <a:pt x="1605280" y="134620"/>
                  </a:lnTo>
                  <a:cubicBezTo>
                    <a:pt x="1600200" y="134620"/>
                    <a:pt x="1595120" y="133350"/>
                    <a:pt x="1590040" y="132080"/>
                  </a:cubicBezTo>
                  <a:cubicBezTo>
                    <a:pt x="1583690" y="130810"/>
                    <a:pt x="1578610" y="127000"/>
                    <a:pt x="1572260" y="125730"/>
                  </a:cubicBezTo>
                  <a:cubicBezTo>
                    <a:pt x="1562100" y="124460"/>
                    <a:pt x="1559560" y="115570"/>
                    <a:pt x="1555750" y="109220"/>
                  </a:cubicBezTo>
                  <a:cubicBezTo>
                    <a:pt x="1553210" y="105410"/>
                    <a:pt x="1548130" y="100330"/>
                    <a:pt x="1543050" y="101600"/>
                  </a:cubicBezTo>
                  <a:cubicBezTo>
                    <a:pt x="1537970" y="104140"/>
                    <a:pt x="1532890" y="101600"/>
                    <a:pt x="1529080" y="100330"/>
                  </a:cubicBezTo>
                  <a:cubicBezTo>
                    <a:pt x="1527810" y="100330"/>
                    <a:pt x="1525270" y="99060"/>
                    <a:pt x="1524000" y="99060"/>
                  </a:cubicBezTo>
                  <a:cubicBezTo>
                    <a:pt x="1515110" y="96520"/>
                    <a:pt x="1508760" y="101600"/>
                    <a:pt x="1502410" y="107950"/>
                  </a:cubicBezTo>
                  <a:lnTo>
                    <a:pt x="1497330" y="113030"/>
                  </a:lnTo>
                  <a:cubicBezTo>
                    <a:pt x="1496060" y="114300"/>
                    <a:pt x="1496060" y="116840"/>
                    <a:pt x="1494790" y="118110"/>
                  </a:cubicBezTo>
                  <a:cubicBezTo>
                    <a:pt x="1487170" y="124460"/>
                    <a:pt x="1479550" y="121920"/>
                    <a:pt x="1470660" y="118110"/>
                  </a:cubicBezTo>
                  <a:cubicBezTo>
                    <a:pt x="1463040" y="114300"/>
                    <a:pt x="1454150" y="118110"/>
                    <a:pt x="1451610" y="125730"/>
                  </a:cubicBezTo>
                  <a:cubicBezTo>
                    <a:pt x="1450340" y="130810"/>
                    <a:pt x="1449070" y="134620"/>
                    <a:pt x="1442720" y="137160"/>
                  </a:cubicBezTo>
                  <a:cubicBezTo>
                    <a:pt x="1436370" y="140970"/>
                    <a:pt x="1428750" y="143510"/>
                    <a:pt x="1427480" y="152400"/>
                  </a:cubicBezTo>
                  <a:cubicBezTo>
                    <a:pt x="1427480" y="153670"/>
                    <a:pt x="1426210" y="154940"/>
                    <a:pt x="1424940" y="154940"/>
                  </a:cubicBezTo>
                  <a:cubicBezTo>
                    <a:pt x="1421130" y="156210"/>
                    <a:pt x="1418590" y="157480"/>
                    <a:pt x="1414780" y="158750"/>
                  </a:cubicBezTo>
                  <a:lnTo>
                    <a:pt x="1403350" y="158750"/>
                  </a:lnTo>
                  <a:cubicBezTo>
                    <a:pt x="1395730" y="157480"/>
                    <a:pt x="1388110" y="154940"/>
                    <a:pt x="1380490" y="153670"/>
                  </a:cubicBezTo>
                  <a:cubicBezTo>
                    <a:pt x="1371600" y="152400"/>
                    <a:pt x="1363980" y="157480"/>
                    <a:pt x="1355090" y="158750"/>
                  </a:cubicBezTo>
                  <a:lnTo>
                    <a:pt x="1353820" y="160020"/>
                  </a:lnTo>
                  <a:cubicBezTo>
                    <a:pt x="1351280" y="163830"/>
                    <a:pt x="1347470" y="162560"/>
                    <a:pt x="1344930" y="160020"/>
                  </a:cubicBezTo>
                  <a:cubicBezTo>
                    <a:pt x="1339850" y="154940"/>
                    <a:pt x="1330960" y="153670"/>
                    <a:pt x="1324610" y="156210"/>
                  </a:cubicBezTo>
                  <a:cubicBezTo>
                    <a:pt x="1316990" y="160020"/>
                    <a:pt x="1309370" y="162560"/>
                    <a:pt x="1301750" y="165100"/>
                  </a:cubicBezTo>
                  <a:cubicBezTo>
                    <a:pt x="1299210" y="165100"/>
                    <a:pt x="1296670" y="163830"/>
                    <a:pt x="1295400" y="163830"/>
                  </a:cubicBezTo>
                  <a:cubicBezTo>
                    <a:pt x="1292860" y="163830"/>
                    <a:pt x="1289050" y="162560"/>
                    <a:pt x="1287780" y="163830"/>
                  </a:cubicBezTo>
                  <a:cubicBezTo>
                    <a:pt x="1277620" y="171450"/>
                    <a:pt x="1267460" y="168910"/>
                    <a:pt x="1258570" y="163830"/>
                  </a:cubicBezTo>
                  <a:cubicBezTo>
                    <a:pt x="1253490" y="161290"/>
                    <a:pt x="1245870" y="158750"/>
                    <a:pt x="1243330" y="151130"/>
                  </a:cubicBezTo>
                  <a:cubicBezTo>
                    <a:pt x="1242060" y="146050"/>
                    <a:pt x="1236980" y="140970"/>
                    <a:pt x="1233170" y="137160"/>
                  </a:cubicBezTo>
                  <a:cubicBezTo>
                    <a:pt x="1226820" y="130810"/>
                    <a:pt x="1220470" y="121920"/>
                    <a:pt x="1209040" y="121920"/>
                  </a:cubicBezTo>
                  <a:cubicBezTo>
                    <a:pt x="1206500" y="121920"/>
                    <a:pt x="1203960" y="116840"/>
                    <a:pt x="1202690" y="118110"/>
                  </a:cubicBezTo>
                  <a:cubicBezTo>
                    <a:pt x="1197610" y="119380"/>
                    <a:pt x="1197610" y="116840"/>
                    <a:pt x="1195070" y="114300"/>
                  </a:cubicBezTo>
                  <a:cubicBezTo>
                    <a:pt x="1192530" y="111760"/>
                    <a:pt x="1188720" y="109220"/>
                    <a:pt x="1186180" y="105410"/>
                  </a:cubicBezTo>
                  <a:cubicBezTo>
                    <a:pt x="1182370" y="100330"/>
                    <a:pt x="1178560" y="93980"/>
                    <a:pt x="1174750" y="88900"/>
                  </a:cubicBezTo>
                  <a:cubicBezTo>
                    <a:pt x="1170940" y="83820"/>
                    <a:pt x="1168400" y="77470"/>
                    <a:pt x="1164590" y="72390"/>
                  </a:cubicBezTo>
                  <a:cubicBezTo>
                    <a:pt x="1163320" y="71120"/>
                    <a:pt x="1159510" y="69850"/>
                    <a:pt x="1158240" y="71120"/>
                  </a:cubicBezTo>
                  <a:lnTo>
                    <a:pt x="1143000" y="78740"/>
                  </a:lnTo>
                  <a:cubicBezTo>
                    <a:pt x="1140460" y="80010"/>
                    <a:pt x="1139190" y="82550"/>
                    <a:pt x="1137920" y="85090"/>
                  </a:cubicBezTo>
                  <a:lnTo>
                    <a:pt x="1136650" y="83820"/>
                  </a:lnTo>
                  <a:cubicBezTo>
                    <a:pt x="1137920" y="80010"/>
                    <a:pt x="1139190" y="76200"/>
                    <a:pt x="1140460" y="74930"/>
                  </a:cubicBezTo>
                  <a:lnTo>
                    <a:pt x="1125220" y="71120"/>
                  </a:lnTo>
                  <a:cubicBezTo>
                    <a:pt x="1121410" y="69850"/>
                    <a:pt x="1115060" y="69850"/>
                    <a:pt x="1112520" y="69850"/>
                  </a:cubicBezTo>
                  <a:lnTo>
                    <a:pt x="1092200" y="69850"/>
                  </a:lnTo>
                  <a:cubicBezTo>
                    <a:pt x="1084580" y="69850"/>
                    <a:pt x="1078230" y="68580"/>
                    <a:pt x="1070610" y="69850"/>
                  </a:cubicBezTo>
                  <a:cubicBezTo>
                    <a:pt x="1065530" y="71120"/>
                    <a:pt x="1061720" y="68580"/>
                    <a:pt x="1057910" y="66040"/>
                  </a:cubicBezTo>
                  <a:cubicBezTo>
                    <a:pt x="1047750" y="58420"/>
                    <a:pt x="1037590" y="49530"/>
                    <a:pt x="1023620" y="53340"/>
                  </a:cubicBezTo>
                  <a:cubicBezTo>
                    <a:pt x="1022350" y="53340"/>
                    <a:pt x="1019810" y="52070"/>
                    <a:pt x="1018540" y="50800"/>
                  </a:cubicBezTo>
                  <a:cubicBezTo>
                    <a:pt x="1014730" y="49530"/>
                    <a:pt x="1012190" y="46990"/>
                    <a:pt x="1007110" y="44450"/>
                  </a:cubicBezTo>
                  <a:cubicBezTo>
                    <a:pt x="1007110" y="48260"/>
                    <a:pt x="1007110" y="49530"/>
                    <a:pt x="1008380" y="52070"/>
                  </a:cubicBezTo>
                  <a:cubicBezTo>
                    <a:pt x="1005840" y="54610"/>
                    <a:pt x="1004570" y="53340"/>
                    <a:pt x="1003300" y="52070"/>
                  </a:cubicBezTo>
                  <a:cubicBezTo>
                    <a:pt x="1002030" y="53340"/>
                    <a:pt x="1000760" y="55880"/>
                    <a:pt x="999490" y="55880"/>
                  </a:cubicBezTo>
                  <a:cubicBezTo>
                    <a:pt x="993140" y="58420"/>
                    <a:pt x="986790" y="59690"/>
                    <a:pt x="980440" y="62230"/>
                  </a:cubicBezTo>
                  <a:cubicBezTo>
                    <a:pt x="977900" y="63500"/>
                    <a:pt x="975360" y="64770"/>
                    <a:pt x="974090" y="66040"/>
                  </a:cubicBezTo>
                  <a:cubicBezTo>
                    <a:pt x="969010" y="69850"/>
                    <a:pt x="965200" y="76200"/>
                    <a:pt x="956310" y="74930"/>
                  </a:cubicBezTo>
                  <a:cubicBezTo>
                    <a:pt x="955040" y="74930"/>
                    <a:pt x="952500" y="77470"/>
                    <a:pt x="949960" y="77470"/>
                  </a:cubicBezTo>
                  <a:cubicBezTo>
                    <a:pt x="947420" y="78740"/>
                    <a:pt x="943610" y="78740"/>
                    <a:pt x="941070" y="80010"/>
                  </a:cubicBezTo>
                  <a:lnTo>
                    <a:pt x="938530" y="80010"/>
                  </a:lnTo>
                  <a:cubicBezTo>
                    <a:pt x="930910" y="82550"/>
                    <a:pt x="924560" y="85090"/>
                    <a:pt x="916940" y="86360"/>
                  </a:cubicBezTo>
                  <a:lnTo>
                    <a:pt x="911860" y="86360"/>
                  </a:lnTo>
                  <a:cubicBezTo>
                    <a:pt x="905510" y="86360"/>
                    <a:pt x="900430" y="85090"/>
                    <a:pt x="894080" y="85090"/>
                  </a:cubicBezTo>
                  <a:cubicBezTo>
                    <a:pt x="887730" y="85090"/>
                    <a:pt x="881380" y="87630"/>
                    <a:pt x="875030" y="87630"/>
                  </a:cubicBezTo>
                  <a:cubicBezTo>
                    <a:pt x="867410" y="87630"/>
                    <a:pt x="858520" y="87630"/>
                    <a:pt x="852170" y="82550"/>
                  </a:cubicBezTo>
                  <a:cubicBezTo>
                    <a:pt x="850900" y="81280"/>
                    <a:pt x="847090" y="81280"/>
                    <a:pt x="844550" y="82550"/>
                  </a:cubicBezTo>
                  <a:cubicBezTo>
                    <a:pt x="835660" y="83820"/>
                    <a:pt x="826770" y="85090"/>
                    <a:pt x="819150" y="87630"/>
                  </a:cubicBezTo>
                  <a:cubicBezTo>
                    <a:pt x="811530" y="90170"/>
                    <a:pt x="807720" y="87630"/>
                    <a:pt x="805180" y="81280"/>
                  </a:cubicBezTo>
                  <a:cubicBezTo>
                    <a:pt x="803910" y="78740"/>
                    <a:pt x="801370" y="76200"/>
                    <a:pt x="798830" y="73660"/>
                  </a:cubicBezTo>
                  <a:cubicBezTo>
                    <a:pt x="795020" y="71120"/>
                    <a:pt x="791210" y="67310"/>
                    <a:pt x="787400" y="67310"/>
                  </a:cubicBezTo>
                  <a:cubicBezTo>
                    <a:pt x="778510" y="67310"/>
                    <a:pt x="773430" y="62230"/>
                    <a:pt x="767080" y="58420"/>
                  </a:cubicBezTo>
                  <a:cubicBezTo>
                    <a:pt x="756920" y="52070"/>
                    <a:pt x="748030" y="44450"/>
                    <a:pt x="735330" y="45720"/>
                  </a:cubicBezTo>
                  <a:lnTo>
                    <a:pt x="735330" y="39370"/>
                  </a:lnTo>
                  <a:cubicBezTo>
                    <a:pt x="737870" y="39370"/>
                    <a:pt x="740410" y="39370"/>
                    <a:pt x="742950" y="38100"/>
                  </a:cubicBezTo>
                  <a:cubicBezTo>
                    <a:pt x="739140" y="35560"/>
                    <a:pt x="739140" y="31750"/>
                    <a:pt x="736600" y="29210"/>
                  </a:cubicBezTo>
                  <a:cubicBezTo>
                    <a:pt x="731520" y="25400"/>
                    <a:pt x="726440" y="24130"/>
                    <a:pt x="721360" y="21590"/>
                  </a:cubicBezTo>
                  <a:cubicBezTo>
                    <a:pt x="717550" y="20320"/>
                    <a:pt x="712470" y="20320"/>
                    <a:pt x="715010" y="26670"/>
                  </a:cubicBezTo>
                  <a:cubicBezTo>
                    <a:pt x="708660" y="27940"/>
                    <a:pt x="703580" y="27940"/>
                    <a:pt x="701040" y="30480"/>
                  </a:cubicBezTo>
                  <a:cubicBezTo>
                    <a:pt x="695960" y="34290"/>
                    <a:pt x="690880" y="31750"/>
                    <a:pt x="687070" y="29210"/>
                  </a:cubicBezTo>
                  <a:cubicBezTo>
                    <a:pt x="684530" y="27940"/>
                    <a:pt x="681990" y="26670"/>
                    <a:pt x="679450" y="27940"/>
                  </a:cubicBezTo>
                  <a:cubicBezTo>
                    <a:pt x="664210" y="35560"/>
                    <a:pt x="648970" y="31750"/>
                    <a:pt x="633730" y="31750"/>
                  </a:cubicBezTo>
                  <a:cubicBezTo>
                    <a:pt x="631190" y="31750"/>
                    <a:pt x="628650" y="30480"/>
                    <a:pt x="624840" y="30480"/>
                  </a:cubicBezTo>
                  <a:cubicBezTo>
                    <a:pt x="619760" y="29210"/>
                    <a:pt x="615950" y="26670"/>
                    <a:pt x="610870" y="25400"/>
                  </a:cubicBezTo>
                  <a:cubicBezTo>
                    <a:pt x="605790" y="24130"/>
                    <a:pt x="599440" y="22860"/>
                    <a:pt x="594360" y="21590"/>
                  </a:cubicBezTo>
                  <a:lnTo>
                    <a:pt x="590550" y="21590"/>
                  </a:lnTo>
                  <a:cubicBezTo>
                    <a:pt x="581660" y="21590"/>
                    <a:pt x="572770" y="22860"/>
                    <a:pt x="565150" y="22860"/>
                  </a:cubicBezTo>
                  <a:cubicBezTo>
                    <a:pt x="558800" y="22860"/>
                    <a:pt x="552450" y="20320"/>
                    <a:pt x="544830" y="19050"/>
                  </a:cubicBezTo>
                  <a:cubicBezTo>
                    <a:pt x="543560" y="8890"/>
                    <a:pt x="533400" y="11430"/>
                    <a:pt x="527050" y="6350"/>
                  </a:cubicBezTo>
                  <a:cubicBezTo>
                    <a:pt x="525780" y="5080"/>
                    <a:pt x="523240" y="6350"/>
                    <a:pt x="521970" y="6350"/>
                  </a:cubicBezTo>
                  <a:cubicBezTo>
                    <a:pt x="514350" y="5080"/>
                    <a:pt x="509270" y="8890"/>
                    <a:pt x="506730" y="15240"/>
                  </a:cubicBezTo>
                  <a:cubicBezTo>
                    <a:pt x="502920" y="21590"/>
                    <a:pt x="492760" y="24130"/>
                    <a:pt x="496570" y="34290"/>
                  </a:cubicBezTo>
                  <a:cubicBezTo>
                    <a:pt x="497840" y="35560"/>
                    <a:pt x="500380" y="36830"/>
                    <a:pt x="501650" y="39370"/>
                  </a:cubicBezTo>
                  <a:cubicBezTo>
                    <a:pt x="501650" y="43180"/>
                    <a:pt x="500380" y="45720"/>
                    <a:pt x="496570" y="44450"/>
                  </a:cubicBezTo>
                  <a:cubicBezTo>
                    <a:pt x="495300" y="44450"/>
                    <a:pt x="494030" y="46990"/>
                    <a:pt x="492760" y="48260"/>
                  </a:cubicBezTo>
                  <a:cubicBezTo>
                    <a:pt x="491490" y="49530"/>
                    <a:pt x="491490" y="52070"/>
                    <a:pt x="490220" y="52070"/>
                  </a:cubicBezTo>
                  <a:cubicBezTo>
                    <a:pt x="482600" y="54610"/>
                    <a:pt x="477520" y="60960"/>
                    <a:pt x="468630" y="59690"/>
                  </a:cubicBezTo>
                  <a:lnTo>
                    <a:pt x="466090" y="59690"/>
                  </a:lnTo>
                  <a:cubicBezTo>
                    <a:pt x="458470" y="66040"/>
                    <a:pt x="450850" y="64770"/>
                    <a:pt x="441960" y="63500"/>
                  </a:cubicBezTo>
                  <a:cubicBezTo>
                    <a:pt x="438150" y="62230"/>
                    <a:pt x="433070" y="63500"/>
                    <a:pt x="427990" y="63500"/>
                  </a:cubicBezTo>
                  <a:cubicBezTo>
                    <a:pt x="424180" y="63500"/>
                    <a:pt x="420370" y="63500"/>
                    <a:pt x="416560" y="60960"/>
                  </a:cubicBezTo>
                  <a:cubicBezTo>
                    <a:pt x="411480" y="58420"/>
                    <a:pt x="406400" y="54610"/>
                    <a:pt x="401320" y="52070"/>
                  </a:cubicBezTo>
                  <a:cubicBezTo>
                    <a:pt x="396240" y="49530"/>
                    <a:pt x="389890" y="49530"/>
                    <a:pt x="389890" y="40640"/>
                  </a:cubicBezTo>
                  <a:cubicBezTo>
                    <a:pt x="389890" y="39370"/>
                    <a:pt x="387350" y="38100"/>
                    <a:pt x="387350" y="36830"/>
                  </a:cubicBezTo>
                  <a:cubicBezTo>
                    <a:pt x="378460" y="44450"/>
                    <a:pt x="370840" y="50800"/>
                    <a:pt x="363220" y="57150"/>
                  </a:cubicBezTo>
                  <a:cubicBezTo>
                    <a:pt x="359410" y="60960"/>
                    <a:pt x="354330" y="66040"/>
                    <a:pt x="356870" y="72390"/>
                  </a:cubicBezTo>
                  <a:cubicBezTo>
                    <a:pt x="356870" y="73660"/>
                    <a:pt x="355600" y="74930"/>
                    <a:pt x="355600" y="76200"/>
                  </a:cubicBezTo>
                  <a:cubicBezTo>
                    <a:pt x="354330" y="78740"/>
                    <a:pt x="353060" y="81280"/>
                    <a:pt x="350520" y="82550"/>
                  </a:cubicBezTo>
                  <a:cubicBezTo>
                    <a:pt x="347980" y="86360"/>
                    <a:pt x="345440" y="90170"/>
                    <a:pt x="342900" y="95250"/>
                  </a:cubicBezTo>
                  <a:lnTo>
                    <a:pt x="335280" y="102870"/>
                  </a:lnTo>
                  <a:cubicBezTo>
                    <a:pt x="332740" y="106680"/>
                    <a:pt x="330200" y="110490"/>
                    <a:pt x="326390" y="113030"/>
                  </a:cubicBezTo>
                  <a:cubicBezTo>
                    <a:pt x="317500" y="120650"/>
                    <a:pt x="308610" y="128270"/>
                    <a:pt x="298450" y="135890"/>
                  </a:cubicBezTo>
                  <a:cubicBezTo>
                    <a:pt x="293370" y="140970"/>
                    <a:pt x="287020" y="144780"/>
                    <a:pt x="281940" y="149860"/>
                  </a:cubicBezTo>
                  <a:cubicBezTo>
                    <a:pt x="273050" y="157480"/>
                    <a:pt x="262890" y="163830"/>
                    <a:pt x="257810" y="175260"/>
                  </a:cubicBezTo>
                  <a:cubicBezTo>
                    <a:pt x="257810" y="176530"/>
                    <a:pt x="255270" y="177800"/>
                    <a:pt x="254000" y="179070"/>
                  </a:cubicBezTo>
                  <a:cubicBezTo>
                    <a:pt x="247650" y="184150"/>
                    <a:pt x="237490" y="184150"/>
                    <a:pt x="237490" y="194310"/>
                  </a:cubicBezTo>
                  <a:cubicBezTo>
                    <a:pt x="227330" y="194310"/>
                    <a:pt x="222250" y="201930"/>
                    <a:pt x="217170" y="208280"/>
                  </a:cubicBezTo>
                  <a:cubicBezTo>
                    <a:pt x="213360" y="213360"/>
                    <a:pt x="209550" y="219710"/>
                    <a:pt x="204470" y="223520"/>
                  </a:cubicBezTo>
                  <a:cubicBezTo>
                    <a:pt x="199390" y="226060"/>
                    <a:pt x="193040" y="224790"/>
                    <a:pt x="186690" y="224790"/>
                  </a:cubicBezTo>
                  <a:cubicBezTo>
                    <a:pt x="184150" y="224790"/>
                    <a:pt x="181610" y="224790"/>
                    <a:pt x="181610" y="226060"/>
                  </a:cubicBezTo>
                  <a:cubicBezTo>
                    <a:pt x="176530" y="231140"/>
                    <a:pt x="170180" y="234950"/>
                    <a:pt x="166370" y="241300"/>
                  </a:cubicBezTo>
                  <a:cubicBezTo>
                    <a:pt x="162560" y="247650"/>
                    <a:pt x="158750" y="251460"/>
                    <a:pt x="152400" y="252730"/>
                  </a:cubicBezTo>
                  <a:cubicBezTo>
                    <a:pt x="146050" y="254000"/>
                    <a:pt x="139700" y="260350"/>
                    <a:pt x="130810" y="256540"/>
                  </a:cubicBezTo>
                  <a:cubicBezTo>
                    <a:pt x="123190" y="254000"/>
                    <a:pt x="114300" y="256540"/>
                    <a:pt x="109220" y="251460"/>
                  </a:cubicBezTo>
                  <a:cubicBezTo>
                    <a:pt x="99060" y="252730"/>
                    <a:pt x="91440" y="255270"/>
                    <a:pt x="82550" y="256540"/>
                  </a:cubicBezTo>
                  <a:cubicBezTo>
                    <a:pt x="72390" y="259080"/>
                    <a:pt x="60960" y="257810"/>
                    <a:pt x="52070" y="265430"/>
                  </a:cubicBezTo>
                  <a:cubicBezTo>
                    <a:pt x="44450" y="271780"/>
                    <a:pt x="38100" y="278130"/>
                    <a:pt x="26670" y="276860"/>
                  </a:cubicBezTo>
                  <a:cubicBezTo>
                    <a:pt x="27940" y="284480"/>
                    <a:pt x="29210" y="290830"/>
                    <a:pt x="30480" y="298450"/>
                  </a:cubicBezTo>
                  <a:cubicBezTo>
                    <a:pt x="33020" y="318770"/>
                    <a:pt x="35560" y="339090"/>
                    <a:pt x="36830" y="359410"/>
                  </a:cubicBezTo>
                  <a:cubicBezTo>
                    <a:pt x="40640" y="384810"/>
                    <a:pt x="41910" y="408940"/>
                    <a:pt x="39370" y="433070"/>
                  </a:cubicBezTo>
                  <a:cubicBezTo>
                    <a:pt x="36830" y="467360"/>
                    <a:pt x="25400" y="1640840"/>
                    <a:pt x="13970" y="1672590"/>
                  </a:cubicBezTo>
                  <a:lnTo>
                    <a:pt x="2540" y="1699260"/>
                  </a:lnTo>
                  <a:cubicBezTo>
                    <a:pt x="0" y="1705610"/>
                    <a:pt x="3810" y="1709420"/>
                    <a:pt x="10160" y="1710690"/>
                  </a:cubicBezTo>
                  <a:cubicBezTo>
                    <a:pt x="17780" y="1711960"/>
                    <a:pt x="20320" y="1717040"/>
                    <a:pt x="22860" y="1723390"/>
                  </a:cubicBezTo>
                  <a:cubicBezTo>
                    <a:pt x="25400" y="1733550"/>
                    <a:pt x="21590" y="1743710"/>
                    <a:pt x="26670" y="1753870"/>
                  </a:cubicBezTo>
                  <a:cubicBezTo>
                    <a:pt x="29210" y="1758950"/>
                    <a:pt x="26670" y="1767840"/>
                    <a:pt x="25400" y="1775460"/>
                  </a:cubicBezTo>
                  <a:cubicBezTo>
                    <a:pt x="24130" y="1785620"/>
                    <a:pt x="26670" y="1795780"/>
                    <a:pt x="30480" y="1804670"/>
                  </a:cubicBezTo>
                  <a:cubicBezTo>
                    <a:pt x="39370" y="1819910"/>
                    <a:pt x="40640" y="1837690"/>
                    <a:pt x="40640" y="1854200"/>
                  </a:cubicBezTo>
                  <a:cubicBezTo>
                    <a:pt x="40640" y="1858010"/>
                    <a:pt x="41910" y="1861820"/>
                    <a:pt x="43180" y="1864360"/>
                  </a:cubicBezTo>
                  <a:cubicBezTo>
                    <a:pt x="45720" y="1866900"/>
                    <a:pt x="50800" y="1869440"/>
                    <a:pt x="55880" y="1870710"/>
                  </a:cubicBezTo>
                  <a:lnTo>
                    <a:pt x="86360" y="1885950"/>
                  </a:lnTo>
                  <a:cubicBezTo>
                    <a:pt x="100330" y="1893570"/>
                    <a:pt x="111760" y="1892300"/>
                    <a:pt x="124460" y="1883410"/>
                  </a:cubicBezTo>
                  <a:cubicBezTo>
                    <a:pt x="125730" y="1882140"/>
                    <a:pt x="129540" y="1880870"/>
                    <a:pt x="130810" y="1880870"/>
                  </a:cubicBezTo>
                  <a:cubicBezTo>
                    <a:pt x="139700" y="1882140"/>
                    <a:pt x="148590" y="1882140"/>
                    <a:pt x="156210" y="1889760"/>
                  </a:cubicBezTo>
                  <a:cubicBezTo>
                    <a:pt x="165100" y="1897380"/>
                    <a:pt x="177800" y="1902460"/>
                    <a:pt x="187960" y="1908810"/>
                  </a:cubicBezTo>
                  <a:cubicBezTo>
                    <a:pt x="194310" y="1912620"/>
                    <a:pt x="201930" y="1917700"/>
                    <a:pt x="205740" y="1922780"/>
                  </a:cubicBezTo>
                  <a:cubicBezTo>
                    <a:pt x="208280" y="1925320"/>
                    <a:pt x="210820" y="1927860"/>
                    <a:pt x="213360" y="1929130"/>
                  </a:cubicBezTo>
                  <a:cubicBezTo>
                    <a:pt x="227330" y="1934210"/>
                    <a:pt x="234950" y="1946910"/>
                    <a:pt x="243840" y="1957070"/>
                  </a:cubicBezTo>
                  <a:cubicBezTo>
                    <a:pt x="251460" y="1965960"/>
                    <a:pt x="261620" y="1971040"/>
                    <a:pt x="273050" y="1972310"/>
                  </a:cubicBezTo>
                  <a:cubicBezTo>
                    <a:pt x="285750" y="1974850"/>
                    <a:pt x="298450" y="1976120"/>
                    <a:pt x="311150" y="1978660"/>
                  </a:cubicBezTo>
                  <a:cubicBezTo>
                    <a:pt x="316230" y="1979930"/>
                    <a:pt x="322580" y="1981200"/>
                    <a:pt x="327660" y="1983740"/>
                  </a:cubicBezTo>
                  <a:cubicBezTo>
                    <a:pt x="334010" y="1986280"/>
                    <a:pt x="340360" y="1986280"/>
                    <a:pt x="345440" y="1990090"/>
                  </a:cubicBezTo>
                  <a:cubicBezTo>
                    <a:pt x="353060" y="1996440"/>
                    <a:pt x="360680" y="2000250"/>
                    <a:pt x="370840" y="1997710"/>
                  </a:cubicBezTo>
                  <a:cubicBezTo>
                    <a:pt x="374650" y="1996440"/>
                    <a:pt x="379730" y="1998980"/>
                    <a:pt x="383540" y="2000250"/>
                  </a:cubicBezTo>
                  <a:cubicBezTo>
                    <a:pt x="384810" y="2000250"/>
                    <a:pt x="386080" y="2001520"/>
                    <a:pt x="387350" y="2001520"/>
                  </a:cubicBezTo>
                  <a:cubicBezTo>
                    <a:pt x="401320" y="2002790"/>
                    <a:pt x="414020" y="2000250"/>
                    <a:pt x="426720" y="1997710"/>
                  </a:cubicBezTo>
                  <a:cubicBezTo>
                    <a:pt x="431800" y="1996440"/>
                    <a:pt x="436880" y="1995170"/>
                    <a:pt x="441960" y="1992630"/>
                  </a:cubicBezTo>
                  <a:cubicBezTo>
                    <a:pt x="455930" y="1986280"/>
                    <a:pt x="469900" y="1979930"/>
                    <a:pt x="482600" y="1972310"/>
                  </a:cubicBezTo>
                  <a:cubicBezTo>
                    <a:pt x="491490" y="1967230"/>
                    <a:pt x="500380" y="1962150"/>
                    <a:pt x="510540" y="1967230"/>
                  </a:cubicBezTo>
                  <a:lnTo>
                    <a:pt x="515620" y="1967230"/>
                  </a:lnTo>
                  <a:cubicBezTo>
                    <a:pt x="524510" y="1967230"/>
                    <a:pt x="533400" y="1965960"/>
                    <a:pt x="541020" y="1964690"/>
                  </a:cubicBezTo>
                  <a:cubicBezTo>
                    <a:pt x="542290" y="1964690"/>
                    <a:pt x="544830" y="1964690"/>
                    <a:pt x="544830" y="1963420"/>
                  </a:cubicBezTo>
                  <a:cubicBezTo>
                    <a:pt x="548640" y="1958340"/>
                    <a:pt x="554990" y="1958340"/>
                    <a:pt x="561340" y="1957070"/>
                  </a:cubicBezTo>
                  <a:cubicBezTo>
                    <a:pt x="571500" y="1955800"/>
                    <a:pt x="581660" y="1955800"/>
                    <a:pt x="589280" y="1949450"/>
                  </a:cubicBezTo>
                  <a:cubicBezTo>
                    <a:pt x="596900" y="1944370"/>
                    <a:pt x="604520" y="1943100"/>
                    <a:pt x="613410" y="1941830"/>
                  </a:cubicBezTo>
                  <a:cubicBezTo>
                    <a:pt x="614680" y="1941830"/>
                    <a:pt x="617220" y="1940560"/>
                    <a:pt x="618490" y="1940560"/>
                  </a:cubicBezTo>
                  <a:cubicBezTo>
                    <a:pt x="624840" y="1939290"/>
                    <a:pt x="631190" y="1935480"/>
                    <a:pt x="636270" y="1936750"/>
                  </a:cubicBezTo>
                  <a:cubicBezTo>
                    <a:pt x="647700" y="1939290"/>
                    <a:pt x="652780" y="1935480"/>
                    <a:pt x="660400" y="1925320"/>
                  </a:cubicBezTo>
                  <a:cubicBezTo>
                    <a:pt x="661670" y="1922780"/>
                    <a:pt x="665480" y="1921510"/>
                    <a:pt x="668020" y="1920240"/>
                  </a:cubicBezTo>
                  <a:cubicBezTo>
                    <a:pt x="674370" y="1918970"/>
                    <a:pt x="680720" y="1920240"/>
                    <a:pt x="687070" y="1918970"/>
                  </a:cubicBezTo>
                  <a:cubicBezTo>
                    <a:pt x="690880" y="1918970"/>
                    <a:pt x="694690" y="1915160"/>
                    <a:pt x="697230" y="1915160"/>
                  </a:cubicBezTo>
                  <a:cubicBezTo>
                    <a:pt x="707390" y="1916430"/>
                    <a:pt x="718820" y="1912620"/>
                    <a:pt x="727710" y="1918970"/>
                  </a:cubicBezTo>
                  <a:cubicBezTo>
                    <a:pt x="728980" y="1920240"/>
                    <a:pt x="731520" y="1920240"/>
                    <a:pt x="734060" y="1920240"/>
                  </a:cubicBezTo>
                  <a:cubicBezTo>
                    <a:pt x="750570" y="1921510"/>
                    <a:pt x="764540" y="1926590"/>
                    <a:pt x="775970" y="1936750"/>
                  </a:cubicBezTo>
                  <a:cubicBezTo>
                    <a:pt x="779780" y="1940560"/>
                    <a:pt x="784860" y="1943100"/>
                    <a:pt x="788670" y="1945640"/>
                  </a:cubicBezTo>
                  <a:cubicBezTo>
                    <a:pt x="792480" y="1948180"/>
                    <a:pt x="797560" y="1948180"/>
                    <a:pt x="801370" y="1949450"/>
                  </a:cubicBezTo>
                  <a:cubicBezTo>
                    <a:pt x="805180" y="1950720"/>
                    <a:pt x="807720" y="1951990"/>
                    <a:pt x="811530" y="1951990"/>
                  </a:cubicBezTo>
                  <a:cubicBezTo>
                    <a:pt x="817880" y="1951990"/>
                    <a:pt x="822960" y="1954530"/>
                    <a:pt x="826770" y="1959610"/>
                  </a:cubicBezTo>
                  <a:cubicBezTo>
                    <a:pt x="828040" y="1960880"/>
                    <a:pt x="829310" y="1962150"/>
                    <a:pt x="830580" y="1964690"/>
                  </a:cubicBezTo>
                  <a:cubicBezTo>
                    <a:pt x="829310" y="1968500"/>
                    <a:pt x="836930" y="1978660"/>
                    <a:pt x="842010" y="1978660"/>
                  </a:cubicBezTo>
                  <a:cubicBezTo>
                    <a:pt x="850900" y="1978660"/>
                    <a:pt x="859790" y="1981200"/>
                    <a:pt x="867410" y="1987550"/>
                  </a:cubicBezTo>
                  <a:cubicBezTo>
                    <a:pt x="868680" y="1988820"/>
                    <a:pt x="871220" y="1988820"/>
                    <a:pt x="873760" y="1987550"/>
                  </a:cubicBezTo>
                  <a:cubicBezTo>
                    <a:pt x="877570" y="1986280"/>
                    <a:pt x="880110" y="1986280"/>
                    <a:pt x="882650" y="1990090"/>
                  </a:cubicBezTo>
                  <a:cubicBezTo>
                    <a:pt x="883920" y="1991360"/>
                    <a:pt x="889000" y="1991360"/>
                    <a:pt x="891540" y="1991360"/>
                  </a:cubicBezTo>
                  <a:cubicBezTo>
                    <a:pt x="897890" y="1991360"/>
                    <a:pt x="905510" y="1990090"/>
                    <a:pt x="911860" y="1991360"/>
                  </a:cubicBezTo>
                  <a:cubicBezTo>
                    <a:pt x="923290" y="1992630"/>
                    <a:pt x="933450" y="1993900"/>
                    <a:pt x="944880" y="1996440"/>
                  </a:cubicBezTo>
                  <a:cubicBezTo>
                    <a:pt x="947420" y="1996440"/>
                    <a:pt x="949960" y="1997710"/>
                    <a:pt x="951230" y="1998980"/>
                  </a:cubicBezTo>
                  <a:cubicBezTo>
                    <a:pt x="953770" y="2005330"/>
                    <a:pt x="960120" y="2005330"/>
                    <a:pt x="963930" y="2006600"/>
                  </a:cubicBezTo>
                  <a:cubicBezTo>
                    <a:pt x="967740" y="2007870"/>
                    <a:pt x="972820" y="2009140"/>
                    <a:pt x="975360" y="2009140"/>
                  </a:cubicBezTo>
                  <a:cubicBezTo>
                    <a:pt x="976630" y="2007870"/>
                    <a:pt x="979170" y="2006600"/>
                    <a:pt x="981710" y="2004060"/>
                  </a:cubicBezTo>
                  <a:cubicBezTo>
                    <a:pt x="976630" y="2004060"/>
                    <a:pt x="974090" y="2005330"/>
                    <a:pt x="971550" y="2005330"/>
                  </a:cubicBezTo>
                  <a:cubicBezTo>
                    <a:pt x="976630" y="1998980"/>
                    <a:pt x="981710" y="1997710"/>
                    <a:pt x="988060" y="2001520"/>
                  </a:cubicBezTo>
                  <a:cubicBezTo>
                    <a:pt x="995680" y="2007870"/>
                    <a:pt x="1002030" y="2007870"/>
                    <a:pt x="1010920" y="2001520"/>
                  </a:cubicBezTo>
                  <a:lnTo>
                    <a:pt x="1018540" y="1997710"/>
                  </a:lnTo>
                  <a:lnTo>
                    <a:pt x="1018540" y="1991360"/>
                  </a:lnTo>
                  <a:cubicBezTo>
                    <a:pt x="1022350" y="1992630"/>
                    <a:pt x="1026160" y="1995170"/>
                    <a:pt x="1028700" y="1995170"/>
                  </a:cubicBezTo>
                  <a:cubicBezTo>
                    <a:pt x="1036320" y="1991360"/>
                    <a:pt x="1043940" y="1987550"/>
                    <a:pt x="1050290" y="1982470"/>
                  </a:cubicBezTo>
                  <a:cubicBezTo>
                    <a:pt x="1057910" y="1977390"/>
                    <a:pt x="1064260" y="1971040"/>
                    <a:pt x="1070610" y="1965960"/>
                  </a:cubicBezTo>
                  <a:cubicBezTo>
                    <a:pt x="1071880" y="1965960"/>
                    <a:pt x="1071880" y="1964690"/>
                    <a:pt x="1073150" y="1964690"/>
                  </a:cubicBezTo>
                  <a:cubicBezTo>
                    <a:pt x="1082040" y="1962150"/>
                    <a:pt x="1089660" y="1960880"/>
                    <a:pt x="1098550" y="1958340"/>
                  </a:cubicBezTo>
                  <a:cubicBezTo>
                    <a:pt x="1103630" y="1957070"/>
                    <a:pt x="1107440" y="1954530"/>
                    <a:pt x="1112520" y="1953260"/>
                  </a:cubicBezTo>
                  <a:cubicBezTo>
                    <a:pt x="1116330" y="1951990"/>
                    <a:pt x="1118870" y="1951990"/>
                    <a:pt x="1122680" y="1950720"/>
                  </a:cubicBezTo>
                  <a:lnTo>
                    <a:pt x="1135380" y="1950720"/>
                  </a:lnTo>
                  <a:cubicBezTo>
                    <a:pt x="1137920" y="1950720"/>
                    <a:pt x="1141730" y="1950720"/>
                    <a:pt x="1144270" y="1949450"/>
                  </a:cubicBezTo>
                  <a:cubicBezTo>
                    <a:pt x="1145540" y="1946910"/>
                    <a:pt x="1148080" y="1943100"/>
                    <a:pt x="1149350" y="1943100"/>
                  </a:cubicBezTo>
                  <a:cubicBezTo>
                    <a:pt x="1153160" y="1943100"/>
                    <a:pt x="1155700" y="1945640"/>
                    <a:pt x="1159510" y="1946910"/>
                  </a:cubicBezTo>
                  <a:cubicBezTo>
                    <a:pt x="1160780" y="1946910"/>
                    <a:pt x="1160780" y="1948180"/>
                    <a:pt x="1160780" y="1949450"/>
                  </a:cubicBezTo>
                  <a:cubicBezTo>
                    <a:pt x="1165860" y="1954530"/>
                    <a:pt x="1169670" y="1960880"/>
                    <a:pt x="1174750" y="1965960"/>
                  </a:cubicBezTo>
                  <a:cubicBezTo>
                    <a:pt x="1181100" y="1972310"/>
                    <a:pt x="1187450" y="1972310"/>
                    <a:pt x="1191260" y="1968500"/>
                  </a:cubicBezTo>
                  <a:cubicBezTo>
                    <a:pt x="1197610" y="1963420"/>
                    <a:pt x="1202690" y="1959610"/>
                    <a:pt x="1211580" y="1962150"/>
                  </a:cubicBezTo>
                  <a:cubicBezTo>
                    <a:pt x="1212850" y="1962150"/>
                    <a:pt x="1215390" y="1963420"/>
                    <a:pt x="1216660" y="1962150"/>
                  </a:cubicBezTo>
                  <a:cubicBezTo>
                    <a:pt x="1223010" y="1959610"/>
                    <a:pt x="1230630" y="1957070"/>
                    <a:pt x="1236980" y="1953260"/>
                  </a:cubicBezTo>
                  <a:cubicBezTo>
                    <a:pt x="1240790" y="1951990"/>
                    <a:pt x="1245870" y="1951990"/>
                    <a:pt x="1247140" y="1949450"/>
                  </a:cubicBezTo>
                  <a:cubicBezTo>
                    <a:pt x="1250950" y="1941830"/>
                    <a:pt x="1257300" y="1938020"/>
                    <a:pt x="1263650" y="1932940"/>
                  </a:cubicBezTo>
                  <a:cubicBezTo>
                    <a:pt x="1267460" y="1929130"/>
                    <a:pt x="1271270" y="1924050"/>
                    <a:pt x="1275080" y="1922780"/>
                  </a:cubicBezTo>
                  <a:cubicBezTo>
                    <a:pt x="1283970" y="1920240"/>
                    <a:pt x="1290320" y="1912620"/>
                    <a:pt x="1297940" y="1907540"/>
                  </a:cubicBezTo>
                  <a:cubicBezTo>
                    <a:pt x="1304290" y="1903730"/>
                    <a:pt x="1308100" y="1896110"/>
                    <a:pt x="1314450" y="1894840"/>
                  </a:cubicBezTo>
                  <a:cubicBezTo>
                    <a:pt x="1324610" y="1892300"/>
                    <a:pt x="1332230" y="1885950"/>
                    <a:pt x="1341120" y="1879600"/>
                  </a:cubicBezTo>
                  <a:cubicBezTo>
                    <a:pt x="1346200" y="1875790"/>
                    <a:pt x="1352550" y="1873250"/>
                    <a:pt x="1358900" y="1874520"/>
                  </a:cubicBezTo>
                  <a:cubicBezTo>
                    <a:pt x="1362710" y="1875790"/>
                    <a:pt x="1367790" y="1874520"/>
                    <a:pt x="1370330" y="1873250"/>
                  </a:cubicBezTo>
                  <a:cubicBezTo>
                    <a:pt x="1375410" y="1870710"/>
                    <a:pt x="1380490" y="1866900"/>
                    <a:pt x="1385570" y="1864360"/>
                  </a:cubicBezTo>
                  <a:cubicBezTo>
                    <a:pt x="1389380" y="1861820"/>
                    <a:pt x="1393190" y="1859280"/>
                    <a:pt x="1397000" y="1859280"/>
                  </a:cubicBezTo>
                  <a:cubicBezTo>
                    <a:pt x="1409700" y="1858010"/>
                    <a:pt x="1419860" y="1855470"/>
                    <a:pt x="1426210" y="1842770"/>
                  </a:cubicBezTo>
                  <a:cubicBezTo>
                    <a:pt x="1428750" y="1837690"/>
                    <a:pt x="1441450" y="1831340"/>
                    <a:pt x="1446530" y="1833880"/>
                  </a:cubicBezTo>
                  <a:cubicBezTo>
                    <a:pt x="1455420" y="1837690"/>
                    <a:pt x="1461770" y="1835150"/>
                    <a:pt x="1466850" y="1827530"/>
                  </a:cubicBezTo>
                  <a:cubicBezTo>
                    <a:pt x="1470660" y="1823720"/>
                    <a:pt x="1475740" y="1824990"/>
                    <a:pt x="1479550" y="1827530"/>
                  </a:cubicBezTo>
                  <a:cubicBezTo>
                    <a:pt x="1482090" y="1830070"/>
                    <a:pt x="1484630" y="1831340"/>
                    <a:pt x="1487170" y="1831340"/>
                  </a:cubicBezTo>
                  <a:cubicBezTo>
                    <a:pt x="1496060" y="1832610"/>
                    <a:pt x="1506220" y="1831340"/>
                    <a:pt x="1515110" y="1832610"/>
                  </a:cubicBezTo>
                  <a:cubicBezTo>
                    <a:pt x="1522730" y="1833880"/>
                    <a:pt x="1530350" y="1831340"/>
                    <a:pt x="1535430" y="1826260"/>
                  </a:cubicBezTo>
                  <a:cubicBezTo>
                    <a:pt x="1540510" y="1821180"/>
                    <a:pt x="1544320" y="1821180"/>
                    <a:pt x="1551940" y="1823720"/>
                  </a:cubicBezTo>
                  <a:cubicBezTo>
                    <a:pt x="1558290" y="1826260"/>
                    <a:pt x="1563370" y="1832610"/>
                    <a:pt x="1572260" y="1831340"/>
                  </a:cubicBezTo>
                  <a:cubicBezTo>
                    <a:pt x="1579880" y="1830070"/>
                    <a:pt x="1588770" y="1833880"/>
                    <a:pt x="1597660" y="1830070"/>
                  </a:cubicBezTo>
                  <a:lnTo>
                    <a:pt x="1602740" y="1830070"/>
                  </a:lnTo>
                  <a:cubicBezTo>
                    <a:pt x="1610360" y="1832610"/>
                    <a:pt x="1617980" y="1833880"/>
                    <a:pt x="1624330" y="1840230"/>
                  </a:cubicBezTo>
                  <a:cubicBezTo>
                    <a:pt x="1631950" y="1846580"/>
                    <a:pt x="1633220" y="1799590"/>
                    <a:pt x="1640840" y="1804670"/>
                  </a:cubicBezTo>
                  <a:cubicBezTo>
                    <a:pt x="1652270" y="1812290"/>
                    <a:pt x="1649730" y="1804670"/>
                    <a:pt x="1661160" y="1811020"/>
                  </a:cubicBezTo>
                  <a:cubicBezTo>
                    <a:pt x="1670050" y="1814830"/>
                    <a:pt x="1666240" y="1800860"/>
                    <a:pt x="1676400" y="1803400"/>
                  </a:cubicBezTo>
                  <a:cubicBezTo>
                    <a:pt x="1677670" y="1803400"/>
                    <a:pt x="1692910" y="1813560"/>
                    <a:pt x="1692910" y="1812290"/>
                  </a:cubicBezTo>
                  <a:cubicBezTo>
                    <a:pt x="1699260" y="1808480"/>
                    <a:pt x="1705610" y="1770380"/>
                    <a:pt x="1711960" y="1771650"/>
                  </a:cubicBezTo>
                  <a:cubicBezTo>
                    <a:pt x="1724660" y="1775460"/>
                    <a:pt x="1736090" y="1772920"/>
                    <a:pt x="1747520" y="1767840"/>
                  </a:cubicBezTo>
                  <a:cubicBezTo>
                    <a:pt x="1753870" y="1765300"/>
                    <a:pt x="1764030" y="1756410"/>
                    <a:pt x="1769110" y="1760220"/>
                  </a:cubicBezTo>
                  <a:cubicBezTo>
                    <a:pt x="1778000" y="1766570"/>
                    <a:pt x="1786890" y="1769110"/>
                    <a:pt x="1797050" y="1770380"/>
                  </a:cubicBezTo>
                  <a:cubicBezTo>
                    <a:pt x="1798320" y="1770380"/>
                    <a:pt x="1799590" y="1771650"/>
                    <a:pt x="1800860" y="1772920"/>
                  </a:cubicBezTo>
                  <a:cubicBezTo>
                    <a:pt x="1804670" y="1778000"/>
                    <a:pt x="1822450" y="1764030"/>
                    <a:pt x="1826260" y="1769110"/>
                  </a:cubicBezTo>
                  <a:cubicBezTo>
                    <a:pt x="1831340" y="1776730"/>
                    <a:pt x="1836420" y="1784350"/>
                    <a:pt x="1841500" y="1790700"/>
                  </a:cubicBezTo>
                  <a:cubicBezTo>
                    <a:pt x="1844040" y="1793240"/>
                    <a:pt x="1847850" y="1794510"/>
                    <a:pt x="1849120" y="1797050"/>
                  </a:cubicBezTo>
                  <a:cubicBezTo>
                    <a:pt x="1850390" y="1803400"/>
                    <a:pt x="1852930" y="1805940"/>
                    <a:pt x="1859280" y="1805940"/>
                  </a:cubicBezTo>
                  <a:cubicBezTo>
                    <a:pt x="1863090" y="1805940"/>
                    <a:pt x="1866900" y="1807210"/>
                    <a:pt x="1869440" y="1809750"/>
                  </a:cubicBezTo>
                  <a:cubicBezTo>
                    <a:pt x="1875790" y="1813560"/>
                    <a:pt x="1880870" y="1817370"/>
                    <a:pt x="1885950" y="1821180"/>
                  </a:cubicBezTo>
                  <a:cubicBezTo>
                    <a:pt x="1892300" y="1824990"/>
                    <a:pt x="1898650" y="1828800"/>
                    <a:pt x="1901190" y="1835150"/>
                  </a:cubicBezTo>
                  <a:cubicBezTo>
                    <a:pt x="1902460" y="1837690"/>
                    <a:pt x="1903730" y="1838960"/>
                    <a:pt x="1905000" y="1840230"/>
                  </a:cubicBezTo>
                  <a:cubicBezTo>
                    <a:pt x="1910080" y="1845310"/>
                    <a:pt x="1915160" y="1849120"/>
                    <a:pt x="1920240" y="1854200"/>
                  </a:cubicBezTo>
                  <a:cubicBezTo>
                    <a:pt x="1927860" y="1860550"/>
                    <a:pt x="1934210" y="1868170"/>
                    <a:pt x="1941830" y="1874520"/>
                  </a:cubicBezTo>
                  <a:cubicBezTo>
                    <a:pt x="1944370" y="1875790"/>
                    <a:pt x="1946910" y="1878330"/>
                    <a:pt x="1949450" y="1879600"/>
                  </a:cubicBezTo>
                  <a:cubicBezTo>
                    <a:pt x="1954530" y="1882140"/>
                    <a:pt x="1959610" y="1884680"/>
                    <a:pt x="1963420" y="1888490"/>
                  </a:cubicBezTo>
                  <a:cubicBezTo>
                    <a:pt x="1967230" y="1892300"/>
                    <a:pt x="1985010" y="1869440"/>
                    <a:pt x="1987550" y="1874520"/>
                  </a:cubicBezTo>
                  <a:cubicBezTo>
                    <a:pt x="1987550" y="1875790"/>
                    <a:pt x="1988820" y="1875790"/>
                    <a:pt x="1990090" y="1875790"/>
                  </a:cubicBezTo>
                  <a:cubicBezTo>
                    <a:pt x="1997710" y="1882140"/>
                    <a:pt x="2005330" y="1879600"/>
                    <a:pt x="2012950" y="1877060"/>
                  </a:cubicBezTo>
                  <a:cubicBezTo>
                    <a:pt x="2015490" y="1875790"/>
                    <a:pt x="2018030" y="1874520"/>
                    <a:pt x="2019300" y="1875790"/>
                  </a:cubicBezTo>
                  <a:cubicBezTo>
                    <a:pt x="2028190" y="1879600"/>
                    <a:pt x="2034540" y="1888490"/>
                    <a:pt x="2045970" y="1889760"/>
                  </a:cubicBezTo>
                  <a:cubicBezTo>
                    <a:pt x="2045970" y="1889760"/>
                    <a:pt x="2047240" y="1889760"/>
                    <a:pt x="2047240" y="1891030"/>
                  </a:cubicBezTo>
                  <a:cubicBezTo>
                    <a:pt x="2049780" y="1898650"/>
                    <a:pt x="2057400" y="1898650"/>
                    <a:pt x="2063750" y="1899920"/>
                  </a:cubicBezTo>
                  <a:cubicBezTo>
                    <a:pt x="2067560" y="1899920"/>
                    <a:pt x="2071370" y="1901190"/>
                    <a:pt x="2073910" y="1902460"/>
                  </a:cubicBezTo>
                  <a:cubicBezTo>
                    <a:pt x="2081530" y="1906270"/>
                    <a:pt x="2089150" y="1911350"/>
                    <a:pt x="2098040" y="1913890"/>
                  </a:cubicBezTo>
                  <a:cubicBezTo>
                    <a:pt x="2109470" y="1917700"/>
                    <a:pt x="2120900" y="1920240"/>
                    <a:pt x="2129790" y="1926590"/>
                  </a:cubicBezTo>
                  <a:cubicBezTo>
                    <a:pt x="2131060" y="1926590"/>
                    <a:pt x="2132330" y="1926590"/>
                    <a:pt x="2132330" y="1927860"/>
                  </a:cubicBezTo>
                  <a:cubicBezTo>
                    <a:pt x="2136140" y="1930400"/>
                    <a:pt x="2142490" y="1931670"/>
                    <a:pt x="2145030" y="1935480"/>
                  </a:cubicBezTo>
                  <a:cubicBezTo>
                    <a:pt x="2148840" y="1943100"/>
                    <a:pt x="2159000" y="1941830"/>
                    <a:pt x="2164080" y="1948180"/>
                  </a:cubicBezTo>
                  <a:lnTo>
                    <a:pt x="2165350" y="1948180"/>
                  </a:lnTo>
                  <a:cubicBezTo>
                    <a:pt x="2170430" y="1948180"/>
                    <a:pt x="2175510" y="1949450"/>
                    <a:pt x="2181860" y="1949450"/>
                  </a:cubicBezTo>
                  <a:cubicBezTo>
                    <a:pt x="2184400" y="1948180"/>
                    <a:pt x="2188210" y="1945640"/>
                    <a:pt x="2190750" y="1945640"/>
                  </a:cubicBezTo>
                  <a:cubicBezTo>
                    <a:pt x="2202180" y="1949450"/>
                    <a:pt x="2213610" y="1949450"/>
                    <a:pt x="2221230" y="1939290"/>
                  </a:cubicBezTo>
                  <a:cubicBezTo>
                    <a:pt x="2222500" y="1938020"/>
                    <a:pt x="2225040" y="1938020"/>
                    <a:pt x="2227580" y="1938020"/>
                  </a:cubicBezTo>
                  <a:lnTo>
                    <a:pt x="2237740" y="1938020"/>
                  </a:lnTo>
                  <a:cubicBezTo>
                    <a:pt x="2249170" y="1935480"/>
                    <a:pt x="2259330" y="1932940"/>
                    <a:pt x="2270760" y="1931670"/>
                  </a:cubicBezTo>
                  <a:cubicBezTo>
                    <a:pt x="2275840" y="1930400"/>
                    <a:pt x="2282190" y="1932940"/>
                    <a:pt x="2287270" y="1934210"/>
                  </a:cubicBezTo>
                  <a:cubicBezTo>
                    <a:pt x="2292350" y="1935480"/>
                    <a:pt x="2297430" y="1935480"/>
                    <a:pt x="2302510" y="1935480"/>
                  </a:cubicBezTo>
                  <a:cubicBezTo>
                    <a:pt x="2308860" y="1935480"/>
                    <a:pt x="2313940" y="1932940"/>
                    <a:pt x="2320290" y="1932940"/>
                  </a:cubicBezTo>
                  <a:cubicBezTo>
                    <a:pt x="2325370" y="1931670"/>
                    <a:pt x="2331720" y="1931670"/>
                    <a:pt x="2336800" y="1930400"/>
                  </a:cubicBezTo>
                  <a:cubicBezTo>
                    <a:pt x="2348230" y="1927860"/>
                    <a:pt x="2358390" y="1925320"/>
                    <a:pt x="2369820" y="1924050"/>
                  </a:cubicBezTo>
                  <a:cubicBezTo>
                    <a:pt x="2377440" y="1880870"/>
                    <a:pt x="2376170" y="1830070"/>
                    <a:pt x="2376170" y="1778000"/>
                  </a:cubicBezTo>
                  <a:close/>
                </a:path>
              </a:pathLst>
            </a:custGeom>
            <a:blipFill>
              <a:blip r:embed="rId2"/>
              <a:stretch>
                <a:fillRect l="-13419" r="-13419"/>
              </a:stretch>
            </a:blipFill>
          </p:spPr>
        </p:sp>
      </p:grpSp>
      <p:grpSp>
        <p:nvGrpSpPr>
          <p:cNvPr id="6" name="Group 6"/>
          <p:cNvGrpSpPr/>
          <p:nvPr/>
        </p:nvGrpSpPr>
        <p:grpSpPr>
          <a:xfrm>
            <a:off x="13019236" y="2487834"/>
            <a:ext cx="4710044" cy="3540531"/>
            <a:chOff x="0" y="0"/>
            <a:chExt cx="2374900" cy="2011680"/>
          </a:xfrm>
        </p:grpSpPr>
        <p:sp>
          <p:nvSpPr>
            <p:cNvPr id="7" name="Freeform 7"/>
            <p:cNvSpPr/>
            <p:nvPr/>
          </p:nvSpPr>
          <p:spPr>
            <a:xfrm>
              <a:off x="-2540" y="-2540"/>
              <a:ext cx="2377440" cy="2009140"/>
            </a:xfrm>
            <a:custGeom>
              <a:avLst/>
              <a:gdLst/>
              <a:ahLst/>
              <a:cxnLst/>
              <a:rect l="l" t="t" r="r" b="b"/>
              <a:pathLst>
                <a:path w="2377440" h="2009140">
                  <a:moveTo>
                    <a:pt x="2376170" y="1778000"/>
                  </a:moveTo>
                  <a:cubicBezTo>
                    <a:pt x="2374900" y="1276350"/>
                    <a:pt x="2359660" y="598170"/>
                    <a:pt x="2359660" y="97790"/>
                  </a:cubicBezTo>
                  <a:cubicBezTo>
                    <a:pt x="2359660" y="90170"/>
                    <a:pt x="2360930" y="82550"/>
                    <a:pt x="2360930" y="76200"/>
                  </a:cubicBezTo>
                  <a:cubicBezTo>
                    <a:pt x="2359660" y="74930"/>
                    <a:pt x="2358390" y="74930"/>
                    <a:pt x="2357120" y="73660"/>
                  </a:cubicBezTo>
                  <a:cubicBezTo>
                    <a:pt x="2357120" y="73660"/>
                    <a:pt x="2355850" y="74930"/>
                    <a:pt x="2355850" y="76200"/>
                  </a:cubicBezTo>
                  <a:cubicBezTo>
                    <a:pt x="2353310" y="82550"/>
                    <a:pt x="2348230" y="82550"/>
                    <a:pt x="2343150" y="82550"/>
                  </a:cubicBezTo>
                  <a:cubicBezTo>
                    <a:pt x="2336800" y="81280"/>
                    <a:pt x="2330450" y="74930"/>
                    <a:pt x="2322830" y="77470"/>
                  </a:cubicBezTo>
                  <a:cubicBezTo>
                    <a:pt x="2320290" y="78740"/>
                    <a:pt x="2315210" y="76200"/>
                    <a:pt x="2313940" y="73660"/>
                  </a:cubicBezTo>
                  <a:cubicBezTo>
                    <a:pt x="2310130" y="68580"/>
                    <a:pt x="2305050" y="68580"/>
                    <a:pt x="2299970" y="71120"/>
                  </a:cubicBezTo>
                  <a:cubicBezTo>
                    <a:pt x="2297430" y="72390"/>
                    <a:pt x="2294890" y="71120"/>
                    <a:pt x="2292350" y="71120"/>
                  </a:cubicBezTo>
                  <a:cubicBezTo>
                    <a:pt x="2288540" y="71120"/>
                    <a:pt x="2283460" y="69850"/>
                    <a:pt x="2279650" y="68580"/>
                  </a:cubicBezTo>
                  <a:cubicBezTo>
                    <a:pt x="2278380" y="68580"/>
                    <a:pt x="2275840" y="67310"/>
                    <a:pt x="2274570" y="67310"/>
                  </a:cubicBezTo>
                  <a:cubicBezTo>
                    <a:pt x="2270760" y="66040"/>
                    <a:pt x="2266950" y="62230"/>
                    <a:pt x="2263140" y="67310"/>
                  </a:cubicBezTo>
                  <a:cubicBezTo>
                    <a:pt x="2263140" y="67310"/>
                    <a:pt x="2260600" y="67310"/>
                    <a:pt x="2259330" y="66040"/>
                  </a:cubicBezTo>
                  <a:cubicBezTo>
                    <a:pt x="2258060" y="63500"/>
                    <a:pt x="2256790" y="59690"/>
                    <a:pt x="2255520" y="57150"/>
                  </a:cubicBezTo>
                  <a:cubicBezTo>
                    <a:pt x="2252980" y="53340"/>
                    <a:pt x="2252980" y="46990"/>
                    <a:pt x="2249170" y="44450"/>
                  </a:cubicBezTo>
                  <a:cubicBezTo>
                    <a:pt x="2246630" y="43180"/>
                    <a:pt x="2245360" y="41910"/>
                    <a:pt x="2244090" y="39370"/>
                  </a:cubicBezTo>
                  <a:cubicBezTo>
                    <a:pt x="2244090" y="38100"/>
                    <a:pt x="2241550" y="36830"/>
                    <a:pt x="2241550" y="35560"/>
                  </a:cubicBezTo>
                  <a:lnTo>
                    <a:pt x="2237740" y="31750"/>
                  </a:lnTo>
                  <a:cubicBezTo>
                    <a:pt x="2236470" y="29210"/>
                    <a:pt x="2235200" y="25400"/>
                    <a:pt x="2232660" y="24130"/>
                  </a:cubicBezTo>
                  <a:cubicBezTo>
                    <a:pt x="2227580" y="20320"/>
                    <a:pt x="2226310" y="15240"/>
                    <a:pt x="2228850" y="8890"/>
                  </a:cubicBezTo>
                  <a:cubicBezTo>
                    <a:pt x="2225040" y="7620"/>
                    <a:pt x="2222500" y="5080"/>
                    <a:pt x="2218690" y="5080"/>
                  </a:cubicBezTo>
                  <a:cubicBezTo>
                    <a:pt x="2203450" y="6350"/>
                    <a:pt x="2186940" y="8890"/>
                    <a:pt x="2171700" y="10160"/>
                  </a:cubicBezTo>
                  <a:cubicBezTo>
                    <a:pt x="2169160" y="10160"/>
                    <a:pt x="2165350" y="11430"/>
                    <a:pt x="2164080" y="12700"/>
                  </a:cubicBezTo>
                  <a:cubicBezTo>
                    <a:pt x="2153920" y="19050"/>
                    <a:pt x="2143760" y="13970"/>
                    <a:pt x="2133600" y="12700"/>
                  </a:cubicBezTo>
                  <a:cubicBezTo>
                    <a:pt x="2125980" y="12700"/>
                    <a:pt x="2118360" y="8890"/>
                    <a:pt x="2110740" y="7620"/>
                  </a:cubicBezTo>
                  <a:cubicBezTo>
                    <a:pt x="2101850" y="6350"/>
                    <a:pt x="2094230" y="7620"/>
                    <a:pt x="2085340" y="6350"/>
                  </a:cubicBezTo>
                  <a:cubicBezTo>
                    <a:pt x="2084070" y="6350"/>
                    <a:pt x="2082800" y="5080"/>
                    <a:pt x="2081530" y="3810"/>
                  </a:cubicBezTo>
                  <a:cubicBezTo>
                    <a:pt x="2078990" y="0"/>
                    <a:pt x="2073910" y="1270"/>
                    <a:pt x="2071370" y="2540"/>
                  </a:cubicBezTo>
                  <a:cubicBezTo>
                    <a:pt x="2067560" y="5080"/>
                    <a:pt x="2066290" y="8890"/>
                    <a:pt x="2063750" y="12700"/>
                  </a:cubicBezTo>
                  <a:cubicBezTo>
                    <a:pt x="2057400" y="13970"/>
                    <a:pt x="2048510" y="15240"/>
                    <a:pt x="2042160" y="19050"/>
                  </a:cubicBezTo>
                  <a:cubicBezTo>
                    <a:pt x="2037080" y="21590"/>
                    <a:pt x="2034540" y="22860"/>
                    <a:pt x="2030730" y="20320"/>
                  </a:cubicBezTo>
                  <a:lnTo>
                    <a:pt x="2029460" y="21590"/>
                  </a:lnTo>
                  <a:cubicBezTo>
                    <a:pt x="2032000" y="24130"/>
                    <a:pt x="2033270" y="27940"/>
                    <a:pt x="2035810" y="30480"/>
                  </a:cubicBezTo>
                  <a:cubicBezTo>
                    <a:pt x="2032000" y="31750"/>
                    <a:pt x="2026920" y="34290"/>
                    <a:pt x="2024380" y="33020"/>
                  </a:cubicBezTo>
                  <a:cubicBezTo>
                    <a:pt x="2018030" y="31750"/>
                    <a:pt x="2015490" y="34290"/>
                    <a:pt x="2010410" y="36830"/>
                  </a:cubicBezTo>
                  <a:cubicBezTo>
                    <a:pt x="2005330" y="40640"/>
                    <a:pt x="1998980" y="43180"/>
                    <a:pt x="1993900" y="45720"/>
                  </a:cubicBezTo>
                  <a:cubicBezTo>
                    <a:pt x="1992630" y="45720"/>
                    <a:pt x="1991360" y="45720"/>
                    <a:pt x="1990090" y="44450"/>
                  </a:cubicBezTo>
                  <a:cubicBezTo>
                    <a:pt x="1988820" y="44450"/>
                    <a:pt x="1987550" y="43180"/>
                    <a:pt x="1987550" y="43180"/>
                  </a:cubicBezTo>
                  <a:cubicBezTo>
                    <a:pt x="1981200" y="45720"/>
                    <a:pt x="1974850" y="48260"/>
                    <a:pt x="1968500" y="45720"/>
                  </a:cubicBezTo>
                  <a:cubicBezTo>
                    <a:pt x="1967230" y="45720"/>
                    <a:pt x="1967230" y="46990"/>
                    <a:pt x="1965960" y="46990"/>
                  </a:cubicBezTo>
                  <a:cubicBezTo>
                    <a:pt x="1958340" y="49530"/>
                    <a:pt x="1953260" y="58420"/>
                    <a:pt x="1943100" y="58420"/>
                  </a:cubicBezTo>
                  <a:cubicBezTo>
                    <a:pt x="1935480" y="58420"/>
                    <a:pt x="1927860" y="64770"/>
                    <a:pt x="1920240" y="64770"/>
                  </a:cubicBezTo>
                  <a:cubicBezTo>
                    <a:pt x="1911350" y="66040"/>
                    <a:pt x="1903730" y="68580"/>
                    <a:pt x="1896110" y="72390"/>
                  </a:cubicBezTo>
                  <a:cubicBezTo>
                    <a:pt x="1893570" y="73660"/>
                    <a:pt x="1891030" y="73660"/>
                    <a:pt x="1889760" y="73660"/>
                  </a:cubicBezTo>
                  <a:cubicBezTo>
                    <a:pt x="1883410" y="71120"/>
                    <a:pt x="1879600" y="74930"/>
                    <a:pt x="1877060" y="78740"/>
                  </a:cubicBezTo>
                  <a:cubicBezTo>
                    <a:pt x="1870710" y="87630"/>
                    <a:pt x="1860550" y="90170"/>
                    <a:pt x="1851660" y="92710"/>
                  </a:cubicBezTo>
                  <a:cubicBezTo>
                    <a:pt x="1840230" y="95250"/>
                    <a:pt x="1828800" y="96520"/>
                    <a:pt x="1817370" y="97790"/>
                  </a:cubicBezTo>
                  <a:cubicBezTo>
                    <a:pt x="1816100" y="97790"/>
                    <a:pt x="1814830" y="101600"/>
                    <a:pt x="1812290" y="102870"/>
                  </a:cubicBezTo>
                  <a:cubicBezTo>
                    <a:pt x="1811020" y="102870"/>
                    <a:pt x="1809750" y="101600"/>
                    <a:pt x="1809750" y="101600"/>
                  </a:cubicBezTo>
                  <a:cubicBezTo>
                    <a:pt x="1803400" y="109220"/>
                    <a:pt x="1799590" y="120650"/>
                    <a:pt x="1786890" y="119380"/>
                  </a:cubicBezTo>
                  <a:lnTo>
                    <a:pt x="1785620" y="119380"/>
                  </a:lnTo>
                  <a:cubicBezTo>
                    <a:pt x="1775460" y="125730"/>
                    <a:pt x="1765300" y="123190"/>
                    <a:pt x="1756410" y="120650"/>
                  </a:cubicBezTo>
                  <a:cubicBezTo>
                    <a:pt x="1753870" y="120650"/>
                    <a:pt x="1750060" y="118110"/>
                    <a:pt x="1748790" y="115570"/>
                  </a:cubicBezTo>
                  <a:cubicBezTo>
                    <a:pt x="1744980" y="107950"/>
                    <a:pt x="1734820" y="105410"/>
                    <a:pt x="1727200" y="107950"/>
                  </a:cubicBezTo>
                  <a:cubicBezTo>
                    <a:pt x="1720850" y="110490"/>
                    <a:pt x="1714500" y="111760"/>
                    <a:pt x="1708150" y="114300"/>
                  </a:cubicBezTo>
                  <a:cubicBezTo>
                    <a:pt x="1697990" y="116840"/>
                    <a:pt x="1689100" y="118110"/>
                    <a:pt x="1678940" y="113030"/>
                  </a:cubicBezTo>
                  <a:cubicBezTo>
                    <a:pt x="1668780" y="107950"/>
                    <a:pt x="1661160" y="111760"/>
                    <a:pt x="1656080" y="123190"/>
                  </a:cubicBezTo>
                  <a:cubicBezTo>
                    <a:pt x="1652270" y="130810"/>
                    <a:pt x="1642110" y="132080"/>
                    <a:pt x="1635760" y="125730"/>
                  </a:cubicBezTo>
                  <a:cubicBezTo>
                    <a:pt x="1631950" y="121920"/>
                    <a:pt x="1629410" y="123190"/>
                    <a:pt x="1625600" y="125730"/>
                  </a:cubicBezTo>
                  <a:lnTo>
                    <a:pt x="1617980" y="133350"/>
                  </a:lnTo>
                  <a:cubicBezTo>
                    <a:pt x="1616710" y="134620"/>
                    <a:pt x="1614170" y="134620"/>
                    <a:pt x="1612900" y="134620"/>
                  </a:cubicBezTo>
                  <a:lnTo>
                    <a:pt x="1605280" y="134620"/>
                  </a:lnTo>
                  <a:cubicBezTo>
                    <a:pt x="1600200" y="134620"/>
                    <a:pt x="1595120" y="133350"/>
                    <a:pt x="1590040" y="132080"/>
                  </a:cubicBezTo>
                  <a:cubicBezTo>
                    <a:pt x="1583690" y="130810"/>
                    <a:pt x="1578610" y="127000"/>
                    <a:pt x="1572260" y="125730"/>
                  </a:cubicBezTo>
                  <a:cubicBezTo>
                    <a:pt x="1562100" y="124460"/>
                    <a:pt x="1559560" y="115570"/>
                    <a:pt x="1555750" y="109220"/>
                  </a:cubicBezTo>
                  <a:cubicBezTo>
                    <a:pt x="1553210" y="105410"/>
                    <a:pt x="1548130" y="100330"/>
                    <a:pt x="1543050" y="101600"/>
                  </a:cubicBezTo>
                  <a:cubicBezTo>
                    <a:pt x="1537970" y="104140"/>
                    <a:pt x="1532890" y="101600"/>
                    <a:pt x="1529080" y="100330"/>
                  </a:cubicBezTo>
                  <a:cubicBezTo>
                    <a:pt x="1527810" y="100330"/>
                    <a:pt x="1525270" y="99060"/>
                    <a:pt x="1524000" y="99060"/>
                  </a:cubicBezTo>
                  <a:cubicBezTo>
                    <a:pt x="1515110" y="96520"/>
                    <a:pt x="1508760" y="101600"/>
                    <a:pt x="1502410" y="107950"/>
                  </a:cubicBezTo>
                  <a:lnTo>
                    <a:pt x="1497330" y="113030"/>
                  </a:lnTo>
                  <a:cubicBezTo>
                    <a:pt x="1496060" y="114300"/>
                    <a:pt x="1496060" y="116840"/>
                    <a:pt x="1494790" y="118110"/>
                  </a:cubicBezTo>
                  <a:cubicBezTo>
                    <a:pt x="1487170" y="124460"/>
                    <a:pt x="1479550" y="121920"/>
                    <a:pt x="1470660" y="118110"/>
                  </a:cubicBezTo>
                  <a:cubicBezTo>
                    <a:pt x="1463040" y="114300"/>
                    <a:pt x="1454150" y="118110"/>
                    <a:pt x="1451610" y="125730"/>
                  </a:cubicBezTo>
                  <a:cubicBezTo>
                    <a:pt x="1450340" y="130810"/>
                    <a:pt x="1449070" y="134620"/>
                    <a:pt x="1442720" y="137160"/>
                  </a:cubicBezTo>
                  <a:cubicBezTo>
                    <a:pt x="1436370" y="140970"/>
                    <a:pt x="1428750" y="143510"/>
                    <a:pt x="1427480" y="152400"/>
                  </a:cubicBezTo>
                  <a:cubicBezTo>
                    <a:pt x="1427480" y="153670"/>
                    <a:pt x="1426210" y="154940"/>
                    <a:pt x="1424940" y="154940"/>
                  </a:cubicBezTo>
                  <a:cubicBezTo>
                    <a:pt x="1421130" y="156210"/>
                    <a:pt x="1418590" y="157480"/>
                    <a:pt x="1414780" y="158750"/>
                  </a:cubicBezTo>
                  <a:lnTo>
                    <a:pt x="1403350" y="158750"/>
                  </a:lnTo>
                  <a:cubicBezTo>
                    <a:pt x="1395730" y="157480"/>
                    <a:pt x="1388110" y="154940"/>
                    <a:pt x="1380490" y="153670"/>
                  </a:cubicBezTo>
                  <a:cubicBezTo>
                    <a:pt x="1371600" y="152400"/>
                    <a:pt x="1363980" y="157480"/>
                    <a:pt x="1355090" y="158750"/>
                  </a:cubicBezTo>
                  <a:lnTo>
                    <a:pt x="1353820" y="160020"/>
                  </a:lnTo>
                  <a:cubicBezTo>
                    <a:pt x="1351280" y="163830"/>
                    <a:pt x="1347470" y="162560"/>
                    <a:pt x="1344930" y="160020"/>
                  </a:cubicBezTo>
                  <a:cubicBezTo>
                    <a:pt x="1339850" y="154940"/>
                    <a:pt x="1330960" y="153670"/>
                    <a:pt x="1324610" y="156210"/>
                  </a:cubicBezTo>
                  <a:cubicBezTo>
                    <a:pt x="1316990" y="160020"/>
                    <a:pt x="1309370" y="162560"/>
                    <a:pt x="1301750" y="165100"/>
                  </a:cubicBezTo>
                  <a:cubicBezTo>
                    <a:pt x="1299210" y="165100"/>
                    <a:pt x="1296670" y="163830"/>
                    <a:pt x="1295400" y="163830"/>
                  </a:cubicBezTo>
                  <a:cubicBezTo>
                    <a:pt x="1292860" y="163830"/>
                    <a:pt x="1289050" y="162560"/>
                    <a:pt x="1287780" y="163830"/>
                  </a:cubicBezTo>
                  <a:cubicBezTo>
                    <a:pt x="1277620" y="171450"/>
                    <a:pt x="1267460" y="168910"/>
                    <a:pt x="1258570" y="163830"/>
                  </a:cubicBezTo>
                  <a:cubicBezTo>
                    <a:pt x="1253490" y="161290"/>
                    <a:pt x="1245870" y="158750"/>
                    <a:pt x="1243330" y="151130"/>
                  </a:cubicBezTo>
                  <a:cubicBezTo>
                    <a:pt x="1242060" y="146050"/>
                    <a:pt x="1236980" y="140970"/>
                    <a:pt x="1233170" y="137160"/>
                  </a:cubicBezTo>
                  <a:cubicBezTo>
                    <a:pt x="1226820" y="130810"/>
                    <a:pt x="1220470" y="121920"/>
                    <a:pt x="1209040" y="121920"/>
                  </a:cubicBezTo>
                  <a:cubicBezTo>
                    <a:pt x="1206500" y="121920"/>
                    <a:pt x="1203960" y="116840"/>
                    <a:pt x="1202690" y="118110"/>
                  </a:cubicBezTo>
                  <a:cubicBezTo>
                    <a:pt x="1197610" y="119380"/>
                    <a:pt x="1197610" y="116840"/>
                    <a:pt x="1195070" y="114300"/>
                  </a:cubicBezTo>
                  <a:cubicBezTo>
                    <a:pt x="1192530" y="111760"/>
                    <a:pt x="1188720" y="109220"/>
                    <a:pt x="1186180" y="105410"/>
                  </a:cubicBezTo>
                  <a:cubicBezTo>
                    <a:pt x="1182370" y="100330"/>
                    <a:pt x="1178560" y="93980"/>
                    <a:pt x="1174750" y="88900"/>
                  </a:cubicBezTo>
                  <a:cubicBezTo>
                    <a:pt x="1170940" y="83820"/>
                    <a:pt x="1168400" y="77470"/>
                    <a:pt x="1164590" y="72390"/>
                  </a:cubicBezTo>
                  <a:cubicBezTo>
                    <a:pt x="1163320" y="71120"/>
                    <a:pt x="1159510" y="69850"/>
                    <a:pt x="1158240" y="71120"/>
                  </a:cubicBezTo>
                  <a:lnTo>
                    <a:pt x="1143000" y="78740"/>
                  </a:lnTo>
                  <a:cubicBezTo>
                    <a:pt x="1140460" y="80010"/>
                    <a:pt x="1139190" y="82550"/>
                    <a:pt x="1137920" y="85090"/>
                  </a:cubicBezTo>
                  <a:lnTo>
                    <a:pt x="1136650" y="83820"/>
                  </a:lnTo>
                  <a:cubicBezTo>
                    <a:pt x="1137920" y="80010"/>
                    <a:pt x="1139190" y="76200"/>
                    <a:pt x="1140460" y="74930"/>
                  </a:cubicBezTo>
                  <a:lnTo>
                    <a:pt x="1125220" y="71120"/>
                  </a:lnTo>
                  <a:cubicBezTo>
                    <a:pt x="1121410" y="69850"/>
                    <a:pt x="1115060" y="69850"/>
                    <a:pt x="1112520" y="69850"/>
                  </a:cubicBezTo>
                  <a:lnTo>
                    <a:pt x="1092200" y="69850"/>
                  </a:lnTo>
                  <a:cubicBezTo>
                    <a:pt x="1084580" y="69850"/>
                    <a:pt x="1078230" y="68580"/>
                    <a:pt x="1070610" y="69850"/>
                  </a:cubicBezTo>
                  <a:cubicBezTo>
                    <a:pt x="1065530" y="71120"/>
                    <a:pt x="1061720" y="68580"/>
                    <a:pt x="1057910" y="66040"/>
                  </a:cubicBezTo>
                  <a:cubicBezTo>
                    <a:pt x="1047750" y="58420"/>
                    <a:pt x="1037590" y="49530"/>
                    <a:pt x="1023620" y="53340"/>
                  </a:cubicBezTo>
                  <a:cubicBezTo>
                    <a:pt x="1022350" y="53340"/>
                    <a:pt x="1019810" y="52070"/>
                    <a:pt x="1018540" y="50800"/>
                  </a:cubicBezTo>
                  <a:cubicBezTo>
                    <a:pt x="1014730" y="49530"/>
                    <a:pt x="1012190" y="46990"/>
                    <a:pt x="1007110" y="44450"/>
                  </a:cubicBezTo>
                  <a:cubicBezTo>
                    <a:pt x="1007110" y="48260"/>
                    <a:pt x="1007110" y="49530"/>
                    <a:pt x="1008380" y="52070"/>
                  </a:cubicBezTo>
                  <a:cubicBezTo>
                    <a:pt x="1005840" y="54610"/>
                    <a:pt x="1004570" y="53340"/>
                    <a:pt x="1003300" y="52070"/>
                  </a:cubicBezTo>
                  <a:cubicBezTo>
                    <a:pt x="1002030" y="53340"/>
                    <a:pt x="1000760" y="55880"/>
                    <a:pt x="999490" y="55880"/>
                  </a:cubicBezTo>
                  <a:cubicBezTo>
                    <a:pt x="993140" y="58420"/>
                    <a:pt x="986790" y="59690"/>
                    <a:pt x="980440" y="62230"/>
                  </a:cubicBezTo>
                  <a:cubicBezTo>
                    <a:pt x="977900" y="63500"/>
                    <a:pt x="975360" y="64770"/>
                    <a:pt x="974090" y="66040"/>
                  </a:cubicBezTo>
                  <a:cubicBezTo>
                    <a:pt x="969010" y="69850"/>
                    <a:pt x="965200" y="76200"/>
                    <a:pt x="956310" y="74930"/>
                  </a:cubicBezTo>
                  <a:cubicBezTo>
                    <a:pt x="955040" y="74930"/>
                    <a:pt x="952500" y="77470"/>
                    <a:pt x="949960" y="77470"/>
                  </a:cubicBezTo>
                  <a:cubicBezTo>
                    <a:pt x="947420" y="78740"/>
                    <a:pt x="943610" y="78740"/>
                    <a:pt x="941070" y="80010"/>
                  </a:cubicBezTo>
                  <a:lnTo>
                    <a:pt x="938530" y="80010"/>
                  </a:lnTo>
                  <a:cubicBezTo>
                    <a:pt x="930910" y="82550"/>
                    <a:pt x="924560" y="85090"/>
                    <a:pt x="916940" y="86360"/>
                  </a:cubicBezTo>
                  <a:lnTo>
                    <a:pt x="911860" y="86360"/>
                  </a:lnTo>
                  <a:cubicBezTo>
                    <a:pt x="905510" y="86360"/>
                    <a:pt x="900430" y="85090"/>
                    <a:pt x="894080" y="85090"/>
                  </a:cubicBezTo>
                  <a:cubicBezTo>
                    <a:pt x="887730" y="85090"/>
                    <a:pt x="881380" y="87630"/>
                    <a:pt x="875030" y="87630"/>
                  </a:cubicBezTo>
                  <a:cubicBezTo>
                    <a:pt x="867410" y="87630"/>
                    <a:pt x="858520" y="87630"/>
                    <a:pt x="852170" y="82550"/>
                  </a:cubicBezTo>
                  <a:cubicBezTo>
                    <a:pt x="850900" y="81280"/>
                    <a:pt x="847090" y="81280"/>
                    <a:pt x="844550" y="82550"/>
                  </a:cubicBezTo>
                  <a:cubicBezTo>
                    <a:pt x="835660" y="83820"/>
                    <a:pt x="826770" y="85090"/>
                    <a:pt x="819150" y="87630"/>
                  </a:cubicBezTo>
                  <a:cubicBezTo>
                    <a:pt x="811530" y="90170"/>
                    <a:pt x="807720" y="87630"/>
                    <a:pt x="805180" y="81280"/>
                  </a:cubicBezTo>
                  <a:cubicBezTo>
                    <a:pt x="803910" y="78740"/>
                    <a:pt x="801370" y="76200"/>
                    <a:pt x="798830" y="73660"/>
                  </a:cubicBezTo>
                  <a:cubicBezTo>
                    <a:pt x="795020" y="71120"/>
                    <a:pt x="791210" y="67310"/>
                    <a:pt x="787400" y="67310"/>
                  </a:cubicBezTo>
                  <a:cubicBezTo>
                    <a:pt x="778510" y="67310"/>
                    <a:pt x="773430" y="62230"/>
                    <a:pt x="767080" y="58420"/>
                  </a:cubicBezTo>
                  <a:cubicBezTo>
                    <a:pt x="756920" y="52070"/>
                    <a:pt x="748030" y="44450"/>
                    <a:pt x="735330" y="45720"/>
                  </a:cubicBezTo>
                  <a:lnTo>
                    <a:pt x="735330" y="39370"/>
                  </a:lnTo>
                  <a:cubicBezTo>
                    <a:pt x="737870" y="39370"/>
                    <a:pt x="740410" y="39370"/>
                    <a:pt x="742950" y="38100"/>
                  </a:cubicBezTo>
                  <a:cubicBezTo>
                    <a:pt x="739140" y="35560"/>
                    <a:pt x="739140" y="31750"/>
                    <a:pt x="736600" y="29210"/>
                  </a:cubicBezTo>
                  <a:cubicBezTo>
                    <a:pt x="731520" y="25400"/>
                    <a:pt x="726440" y="24130"/>
                    <a:pt x="721360" y="21590"/>
                  </a:cubicBezTo>
                  <a:cubicBezTo>
                    <a:pt x="717550" y="20320"/>
                    <a:pt x="712470" y="20320"/>
                    <a:pt x="715010" y="26670"/>
                  </a:cubicBezTo>
                  <a:cubicBezTo>
                    <a:pt x="708660" y="27940"/>
                    <a:pt x="703580" y="27940"/>
                    <a:pt x="701040" y="30480"/>
                  </a:cubicBezTo>
                  <a:cubicBezTo>
                    <a:pt x="695960" y="34290"/>
                    <a:pt x="690880" y="31750"/>
                    <a:pt x="687070" y="29210"/>
                  </a:cubicBezTo>
                  <a:cubicBezTo>
                    <a:pt x="684530" y="27940"/>
                    <a:pt x="681990" y="26670"/>
                    <a:pt x="679450" y="27940"/>
                  </a:cubicBezTo>
                  <a:cubicBezTo>
                    <a:pt x="664210" y="35560"/>
                    <a:pt x="648970" y="31750"/>
                    <a:pt x="633730" y="31750"/>
                  </a:cubicBezTo>
                  <a:cubicBezTo>
                    <a:pt x="631190" y="31750"/>
                    <a:pt x="628650" y="30480"/>
                    <a:pt x="624840" y="30480"/>
                  </a:cubicBezTo>
                  <a:cubicBezTo>
                    <a:pt x="619760" y="29210"/>
                    <a:pt x="615950" y="26670"/>
                    <a:pt x="610870" y="25400"/>
                  </a:cubicBezTo>
                  <a:cubicBezTo>
                    <a:pt x="605790" y="24130"/>
                    <a:pt x="599440" y="22860"/>
                    <a:pt x="594360" y="21590"/>
                  </a:cubicBezTo>
                  <a:lnTo>
                    <a:pt x="590550" y="21590"/>
                  </a:lnTo>
                  <a:cubicBezTo>
                    <a:pt x="581660" y="21590"/>
                    <a:pt x="572770" y="22860"/>
                    <a:pt x="565150" y="22860"/>
                  </a:cubicBezTo>
                  <a:cubicBezTo>
                    <a:pt x="558800" y="22860"/>
                    <a:pt x="552450" y="20320"/>
                    <a:pt x="544830" y="19050"/>
                  </a:cubicBezTo>
                  <a:cubicBezTo>
                    <a:pt x="543560" y="8890"/>
                    <a:pt x="533400" y="11430"/>
                    <a:pt x="527050" y="6350"/>
                  </a:cubicBezTo>
                  <a:cubicBezTo>
                    <a:pt x="525780" y="5080"/>
                    <a:pt x="523240" y="6350"/>
                    <a:pt x="521970" y="6350"/>
                  </a:cubicBezTo>
                  <a:cubicBezTo>
                    <a:pt x="514350" y="5080"/>
                    <a:pt x="509270" y="8890"/>
                    <a:pt x="506730" y="15240"/>
                  </a:cubicBezTo>
                  <a:cubicBezTo>
                    <a:pt x="502920" y="21590"/>
                    <a:pt x="492760" y="24130"/>
                    <a:pt x="496570" y="34290"/>
                  </a:cubicBezTo>
                  <a:cubicBezTo>
                    <a:pt x="497840" y="35560"/>
                    <a:pt x="500380" y="36830"/>
                    <a:pt x="501650" y="39370"/>
                  </a:cubicBezTo>
                  <a:cubicBezTo>
                    <a:pt x="501650" y="43180"/>
                    <a:pt x="500380" y="45720"/>
                    <a:pt x="496570" y="44450"/>
                  </a:cubicBezTo>
                  <a:cubicBezTo>
                    <a:pt x="495300" y="44450"/>
                    <a:pt x="494030" y="46990"/>
                    <a:pt x="492760" y="48260"/>
                  </a:cubicBezTo>
                  <a:cubicBezTo>
                    <a:pt x="491490" y="49530"/>
                    <a:pt x="491490" y="52070"/>
                    <a:pt x="490220" y="52070"/>
                  </a:cubicBezTo>
                  <a:cubicBezTo>
                    <a:pt x="482600" y="54610"/>
                    <a:pt x="477520" y="60960"/>
                    <a:pt x="468630" y="59690"/>
                  </a:cubicBezTo>
                  <a:lnTo>
                    <a:pt x="466090" y="59690"/>
                  </a:lnTo>
                  <a:cubicBezTo>
                    <a:pt x="458470" y="66040"/>
                    <a:pt x="450850" y="64770"/>
                    <a:pt x="441960" y="63500"/>
                  </a:cubicBezTo>
                  <a:cubicBezTo>
                    <a:pt x="438150" y="62230"/>
                    <a:pt x="433070" y="63500"/>
                    <a:pt x="427990" y="63500"/>
                  </a:cubicBezTo>
                  <a:cubicBezTo>
                    <a:pt x="424180" y="63500"/>
                    <a:pt x="420370" y="63500"/>
                    <a:pt x="416560" y="60960"/>
                  </a:cubicBezTo>
                  <a:cubicBezTo>
                    <a:pt x="411480" y="58420"/>
                    <a:pt x="406400" y="54610"/>
                    <a:pt x="401320" y="52070"/>
                  </a:cubicBezTo>
                  <a:cubicBezTo>
                    <a:pt x="396240" y="49530"/>
                    <a:pt x="389890" y="49530"/>
                    <a:pt x="389890" y="40640"/>
                  </a:cubicBezTo>
                  <a:cubicBezTo>
                    <a:pt x="389890" y="39370"/>
                    <a:pt x="387350" y="38100"/>
                    <a:pt x="387350" y="36830"/>
                  </a:cubicBezTo>
                  <a:cubicBezTo>
                    <a:pt x="378460" y="44450"/>
                    <a:pt x="370840" y="50800"/>
                    <a:pt x="363220" y="57150"/>
                  </a:cubicBezTo>
                  <a:cubicBezTo>
                    <a:pt x="359410" y="60960"/>
                    <a:pt x="354330" y="66040"/>
                    <a:pt x="356870" y="72390"/>
                  </a:cubicBezTo>
                  <a:cubicBezTo>
                    <a:pt x="356870" y="73660"/>
                    <a:pt x="355600" y="74930"/>
                    <a:pt x="355600" y="76200"/>
                  </a:cubicBezTo>
                  <a:cubicBezTo>
                    <a:pt x="354330" y="78740"/>
                    <a:pt x="353060" y="81280"/>
                    <a:pt x="350520" y="82550"/>
                  </a:cubicBezTo>
                  <a:cubicBezTo>
                    <a:pt x="347980" y="86360"/>
                    <a:pt x="345440" y="90170"/>
                    <a:pt x="342900" y="95250"/>
                  </a:cubicBezTo>
                  <a:lnTo>
                    <a:pt x="335280" y="102870"/>
                  </a:lnTo>
                  <a:cubicBezTo>
                    <a:pt x="332740" y="106680"/>
                    <a:pt x="330200" y="110490"/>
                    <a:pt x="326390" y="113030"/>
                  </a:cubicBezTo>
                  <a:cubicBezTo>
                    <a:pt x="317500" y="120650"/>
                    <a:pt x="308610" y="128270"/>
                    <a:pt x="298450" y="135890"/>
                  </a:cubicBezTo>
                  <a:cubicBezTo>
                    <a:pt x="293370" y="140970"/>
                    <a:pt x="287020" y="144780"/>
                    <a:pt x="281940" y="149860"/>
                  </a:cubicBezTo>
                  <a:cubicBezTo>
                    <a:pt x="273050" y="157480"/>
                    <a:pt x="262890" y="163830"/>
                    <a:pt x="257810" y="175260"/>
                  </a:cubicBezTo>
                  <a:cubicBezTo>
                    <a:pt x="257810" y="176530"/>
                    <a:pt x="255270" y="177800"/>
                    <a:pt x="254000" y="179070"/>
                  </a:cubicBezTo>
                  <a:cubicBezTo>
                    <a:pt x="247650" y="184150"/>
                    <a:pt x="237490" y="184150"/>
                    <a:pt x="237490" y="194310"/>
                  </a:cubicBezTo>
                  <a:cubicBezTo>
                    <a:pt x="227330" y="194310"/>
                    <a:pt x="222250" y="201930"/>
                    <a:pt x="217170" y="208280"/>
                  </a:cubicBezTo>
                  <a:cubicBezTo>
                    <a:pt x="213360" y="213360"/>
                    <a:pt x="209550" y="219710"/>
                    <a:pt x="204470" y="223520"/>
                  </a:cubicBezTo>
                  <a:cubicBezTo>
                    <a:pt x="199390" y="226060"/>
                    <a:pt x="193040" y="224790"/>
                    <a:pt x="186690" y="224790"/>
                  </a:cubicBezTo>
                  <a:cubicBezTo>
                    <a:pt x="184150" y="224790"/>
                    <a:pt x="181610" y="224790"/>
                    <a:pt x="181610" y="226060"/>
                  </a:cubicBezTo>
                  <a:cubicBezTo>
                    <a:pt x="176530" y="231140"/>
                    <a:pt x="170180" y="234950"/>
                    <a:pt x="166370" y="241300"/>
                  </a:cubicBezTo>
                  <a:cubicBezTo>
                    <a:pt x="162560" y="247650"/>
                    <a:pt x="158750" y="251460"/>
                    <a:pt x="152400" y="252730"/>
                  </a:cubicBezTo>
                  <a:cubicBezTo>
                    <a:pt x="146050" y="254000"/>
                    <a:pt x="139700" y="260350"/>
                    <a:pt x="130810" y="256540"/>
                  </a:cubicBezTo>
                  <a:cubicBezTo>
                    <a:pt x="123190" y="254000"/>
                    <a:pt x="114300" y="256540"/>
                    <a:pt x="109220" y="251460"/>
                  </a:cubicBezTo>
                  <a:cubicBezTo>
                    <a:pt x="99060" y="252730"/>
                    <a:pt x="91440" y="255270"/>
                    <a:pt x="82550" y="256540"/>
                  </a:cubicBezTo>
                  <a:cubicBezTo>
                    <a:pt x="72390" y="259080"/>
                    <a:pt x="60960" y="257810"/>
                    <a:pt x="52070" y="265430"/>
                  </a:cubicBezTo>
                  <a:cubicBezTo>
                    <a:pt x="44450" y="271780"/>
                    <a:pt x="38100" y="278130"/>
                    <a:pt x="26670" y="276860"/>
                  </a:cubicBezTo>
                  <a:cubicBezTo>
                    <a:pt x="27940" y="284480"/>
                    <a:pt x="29210" y="290830"/>
                    <a:pt x="30480" y="298450"/>
                  </a:cubicBezTo>
                  <a:cubicBezTo>
                    <a:pt x="33020" y="318770"/>
                    <a:pt x="35560" y="339090"/>
                    <a:pt x="36830" y="359410"/>
                  </a:cubicBezTo>
                  <a:cubicBezTo>
                    <a:pt x="40640" y="384810"/>
                    <a:pt x="41910" y="408940"/>
                    <a:pt x="39370" y="433070"/>
                  </a:cubicBezTo>
                  <a:cubicBezTo>
                    <a:pt x="36830" y="467360"/>
                    <a:pt x="25400" y="1640840"/>
                    <a:pt x="13970" y="1672590"/>
                  </a:cubicBezTo>
                  <a:lnTo>
                    <a:pt x="2540" y="1699260"/>
                  </a:lnTo>
                  <a:cubicBezTo>
                    <a:pt x="0" y="1705610"/>
                    <a:pt x="3810" y="1709420"/>
                    <a:pt x="10160" y="1710690"/>
                  </a:cubicBezTo>
                  <a:cubicBezTo>
                    <a:pt x="17780" y="1711960"/>
                    <a:pt x="20320" y="1717040"/>
                    <a:pt x="22860" y="1723390"/>
                  </a:cubicBezTo>
                  <a:cubicBezTo>
                    <a:pt x="25400" y="1733550"/>
                    <a:pt x="21590" y="1743710"/>
                    <a:pt x="26670" y="1753870"/>
                  </a:cubicBezTo>
                  <a:cubicBezTo>
                    <a:pt x="29210" y="1758950"/>
                    <a:pt x="26670" y="1767840"/>
                    <a:pt x="25400" y="1775460"/>
                  </a:cubicBezTo>
                  <a:cubicBezTo>
                    <a:pt x="24130" y="1785620"/>
                    <a:pt x="26670" y="1795780"/>
                    <a:pt x="30480" y="1804670"/>
                  </a:cubicBezTo>
                  <a:cubicBezTo>
                    <a:pt x="39370" y="1819910"/>
                    <a:pt x="40640" y="1837690"/>
                    <a:pt x="40640" y="1854200"/>
                  </a:cubicBezTo>
                  <a:cubicBezTo>
                    <a:pt x="40640" y="1858010"/>
                    <a:pt x="41910" y="1861820"/>
                    <a:pt x="43180" y="1864360"/>
                  </a:cubicBezTo>
                  <a:cubicBezTo>
                    <a:pt x="45720" y="1866900"/>
                    <a:pt x="50800" y="1869440"/>
                    <a:pt x="55880" y="1870710"/>
                  </a:cubicBezTo>
                  <a:lnTo>
                    <a:pt x="86360" y="1885950"/>
                  </a:lnTo>
                  <a:cubicBezTo>
                    <a:pt x="100330" y="1893570"/>
                    <a:pt x="111760" y="1892300"/>
                    <a:pt x="124460" y="1883410"/>
                  </a:cubicBezTo>
                  <a:cubicBezTo>
                    <a:pt x="125730" y="1882140"/>
                    <a:pt x="129540" y="1880870"/>
                    <a:pt x="130810" y="1880870"/>
                  </a:cubicBezTo>
                  <a:cubicBezTo>
                    <a:pt x="139700" y="1882140"/>
                    <a:pt x="148590" y="1882140"/>
                    <a:pt x="156210" y="1889760"/>
                  </a:cubicBezTo>
                  <a:cubicBezTo>
                    <a:pt x="165100" y="1897380"/>
                    <a:pt x="177800" y="1902460"/>
                    <a:pt x="187960" y="1908810"/>
                  </a:cubicBezTo>
                  <a:cubicBezTo>
                    <a:pt x="194310" y="1912620"/>
                    <a:pt x="201930" y="1917700"/>
                    <a:pt x="205740" y="1922780"/>
                  </a:cubicBezTo>
                  <a:cubicBezTo>
                    <a:pt x="208280" y="1925320"/>
                    <a:pt x="210820" y="1927860"/>
                    <a:pt x="213360" y="1929130"/>
                  </a:cubicBezTo>
                  <a:cubicBezTo>
                    <a:pt x="227330" y="1934210"/>
                    <a:pt x="234950" y="1946910"/>
                    <a:pt x="243840" y="1957070"/>
                  </a:cubicBezTo>
                  <a:cubicBezTo>
                    <a:pt x="251460" y="1965960"/>
                    <a:pt x="261620" y="1971040"/>
                    <a:pt x="273050" y="1972310"/>
                  </a:cubicBezTo>
                  <a:cubicBezTo>
                    <a:pt x="285750" y="1974850"/>
                    <a:pt x="298450" y="1976120"/>
                    <a:pt x="311150" y="1978660"/>
                  </a:cubicBezTo>
                  <a:cubicBezTo>
                    <a:pt x="316230" y="1979930"/>
                    <a:pt x="322580" y="1981200"/>
                    <a:pt x="327660" y="1983740"/>
                  </a:cubicBezTo>
                  <a:cubicBezTo>
                    <a:pt x="334010" y="1986280"/>
                    <a:pt x="340360" y="1986280"/>
                    <a:pt x="345440" y="1990090"/>
                  </a:cubicBezTo>
                  <a:cubicBezTo>
                    <a:pt x="353060" y="1996440"/>
                    <a:pt x="360680" y="2000250"/>
                    <a:pt x="370840" y="1997710"/>
                  </a:cubicBezTo>
                  <a:cubicBezTo>
                    <a:pt x="374650" y="1996440"/>
                    <a:pt x="379730" y="1998980"/>
                    <a:pt x="383540" y="2000250"/>
                  </a:cubicBezTo>
                  <a:cubicBezTo>
                    <a:pt x="384810" y="2000250"/>
                    <a:pt x="386080" y="2001520"/>
                    <a:pt x="387350" y="2001520"/>
                  </a:cubicBezTo>
                  <a:cubicBezTo>
                    <a:pt x="401320" y="2002790"/>
                    <a:pt x="414020" y="2000250"/>
                    <a:pt x="426720" y="1997710"/>
                  </a:cubicBezTo>
                  <a:cubicBezTo>
                    <a:pt x="431800" y="1996440"/>
                    <a:pt x="436880" y="1995170"/>
                    <a:pt x="441960" y="1992630"/>
                  </a:cubicBezTo>
                  <a:cubicBezTo>
                    <a:pt x="455930" y="1986280"/>
                    <a:pt x="469900" y="1979930"/>
                    <a:pt x="482600" y="1972310"/>
                  </a:cubicBezTo>
                  <a:cubicBezTo>
                    <a:pt x="491490" y="1967230"/>
                    <a:pt x="500380" y="1962150"/>
                    <a:pt x="510540" y="1967230"/>
                  </a:cubicBezTo>
                  <a:lnTo>
                    <a:pt x="515620" y="1967230"/>
                  </a:lnTo>
                  <a:cubicBezTo>
                    <a:pt x="524510" y="1967230"/>
                    <a:pt x="533400" y="1965960"/>
                    <a:pt x="541020" y="1964690"/>
                  </a:cubicBezTo>
                  <a:cubicBezTo>
                    <a:pt x="542290" y="1964690"/>
                    <a:pt x="544830" y="1964690"/>
                    <a:pt x="544830" y="1963420"/>
                  </a:cubicBezTo>
                  <a:cubicBezTo>
                    <a:pt x="548640" y="1958340"/>
                    <a:pt x="554990" y="1958340"/>
                    <a:pt x="561340" y="1957070"/>
                  </a:cubicBezTo>
                  <a:cubicBezTo>
                    <a:pt x="571500" y="1955800"/>
                    <a:pt x="581660" y="1955800"/>
                    <a:pt x="589280" y="1949450"/>
                  </a:cubicBezTo>
                  <a:cubicBezTo>
                    <a:pt x="596900" y="1944370"/>
                    <a:pt x="604520" y="1943100"/>
                    <a:pt x="613410" y="1941830"/>
                  </a:cubicBezTo>
                  <a:cubicBezTo>
                    <a:pt x="614680" y="1941830"/>
                    <a:pt x="617220" y="1940560"/>
                    <a:pt x="618490" y="1940560"/>
                  </a:cubicBezTo>
                  <a:cubicBezTo>
                    <a:pt x="624840" y="1939290"/>
                    <a:pt x="631190" y="1935480"/>
                    <a:pt x="636270" y="1936750"/>
                  </a:cubicBezTo>
                  <a:cubicBezTo>
                    <a:pt x="647700" y="1939290"/>
                    <a:pt x="652780" y="1935480"/>
                    <a:pt x="660400" y="1925320"/>
                  </a:cubicBezTo>
                  <a:cubicBezTo>
                    <a:pt x="661670" y="1922780"/>
                    <a:pt x="665480" y="1921510"/>
                    <a:pt x="668020" y="1920240"/>
                  </a:cubicBezTo>
                  <a:cubicBezTo>
                    <a:pt x="674370" y="1918970"/>
                    <a:pt x="680720" y="1920240"/>
                    <a:pt x="687070" y="1918970"/>
                  </a:cubicBezTo>
                  <a:cubicBezTo>
                    <a:pt x="690880" y="1918970"/>
                    <a:pt x="694690" y="1915160"/>
                    <a:pt x="697230" y="1915160"/>
                  </a:cubicBezTo>
                  <a:cubicBezTo>
                    <a:pt x="707390" y="1916430"/>
                    <a:pt x="718820" y="1912620"/>
                    <a:pt x="727710" y="1918970"/>
                  </a:cubicBezTo>
                  <a:cubicBezTo>
                    <a:pt x="728980" y="1920240"/>
                    <a:pt x="731520" y="1920240"/>
                    <a:pt x="734060" y="1920240"/>
                  </a:cubicBezTo>
                  <a:cubicBezTo>
                    <a:pt x="750570" y="1921510"/>
                    <a:pt x="764540" y="1926590"/>
                    <a:pt x="775970" y="1936750"/>
                  </a:cubicBezTo>
                  <a:cubicBezTo>
                    <a:pt x="779780" y="1940560"/>
                    <a:pt x="784860" y="1943100"/>
                    <a:pt x="788670" y="1945640"/>
                  </a:cubicBezTo>
                  <a:cubicBezTo>
                    <a:pt x="792480" y="1948180"/>
                    <a:pt x="797560" y="1948180"/>
                    <a:pt x="801370" y="1949450"/>
                  </a:cubicBezTo>
                  <a:cubicBezTo>
                    <a:pt x="805180" y="1950720"/>
                    <a:pt x="807720" y="1951990"/>
                    <a:pt x="811530" y="1951990"/>
                  </a:cubicBezTo>
                  <a:cubicBezTo>
                    <a:pt x="817880" y="1951990"/>
                    <a:pt x="822960" y="1954530"/>
                    <a:pt x="826770" y="1959610"/>
                  </a:cubicBezTo>
                  <a:cubicBezTo>
                    <a:pt x="828040" y="1960880"/>
                    <a:pt x="829310" y="1962150"/>
                    <a:pt x="830580" y="1964690"/>
                  </a:cubicBezTo>
                  <a:cubicBezTo>
                    <a:pt x="829310" y="1968500"/>
                    <a:pt x="836930" y="1978660"/>
                    <a:pt x="842010" y="1978660"/>
                  </a:cubicBezTo>
                  <a:cubicBezTo>
                    <a:pt x="850900" y="1978660"/>
                    <a:pt x="859790" y="1981200"/>
                    <a:pt x="867410" y="1987550"/>
                  </a:cubicBezTo>
                  <a:cubicBezTo>
                    <a:pt x="868680" y="1988820"/>
                    <a:pt x="871220" y="1988820"/>
                    <a:pt x="873760" y="1987550"/>
                  </a:cubicBezTo>
                  <a:cubicBezTo>
                    <a:pt x="877570" y="1986280"/>
                    <a:pt x="880110" y="1986280"/>
                    <a:pt x="882650" y="1990090"/>
                  </a:cubicBezTo>
                  <a:cubicBezTo>
                    <a:pt x="883920" y="1991360"/>
                    <a:pt x="889000" y="1991360"/>
                    <a:pt x="891540" y="1991360"/>
                  </a:cubicBezTo>
                  <a:cubicBezTo>
                    <a:pt x="897890" y="1991360"/>
                    <a:pt x="905510" y="1990090"/>
                    <a:pt x="911860" y="1991360"/>
                  </a:cubicBezTo>
                  <a:cubicBezTo>
                    <a:pt x="923290" y="1992630"/>
                    <a:pt x="933450" y="1993900"/>
                    <a:pt x="944880" y="1996440"/>
                  </a:cubicBezTo>
                  <a:cubicBezTo>
                    <a:pt x="947420" y="1996440"/>
                    <a:pt x="949960" y="1997710"/>
                    <a:pt x="951230" y="1998980"/>
                  </a:cubicBezTo>
                  <a:cubicBezTo>
                    <a:pt x="953770" y="2005330"/>
                    <a:pt x="960120" y="2005330"/>
                    <a:pt x="963930" y="2006600"/>
                  </a:cubicBezTo>
                  <a:cubicBezTo>
                    <a:pt x="967740" y="2007870"/>
                    <a:pt x="972820" y="2009140"/>
                    <a:pt x="975360" y="2009140"/>
                  </a:cubicBezTo>
                  <a:cubicBezTo>
                    <a:pt x="976630" y="2007870"/>
                    <a:pt x="979170" y="2006600"/>
                    <a:pt x="981710" y="2004060"/>
                  </a:cubicBezTo>
                  <a:cubicBezTo>
                    <a:pt x="976630" y="2004060"/>
                    <a:pt x="974090" y="2005330"/>
                    <a:pt x="971550" y="2005330"/>
                  </a:cubicBezTo>
                  <a:cubicBezTo>
                    <a:pt x="976630" y="1998980"/>
                    <a:pt x="981710" y="1997710"/>
                    <a:pt x="988060" y="2001520"/>
                  </a:cubicBezTo>
                  <a:cubicBezTo>
                    <a:pt x="995680" y="2007870"/>
                    <a:pt x="1002030" y="2007870"/>
                    <a:pt x="1010920" y="2001520"/>
                  </a:cubicBezTo>
                  <a:lnTo>
                    <a:pt x="1018540" y="1997710"/>
                  </a:lnTo>
                  <a:lnTo>
                    <a:pt x="1018540" y="1991360"/>
                  </a:lnTo>
                  <a:cubicBezTo>
                    <a:pt x="1022350" y="1992630"/>
                    <a:pt x="1026160" y="1995170"/>
                    <a:pt x="1028700" y="1995170"/>
                  </a:cubicBezTo>
                  <a:cubicBezTo>
                    <a:pt x="1036320" y="1991360"/>
                    <a:pt x="1043940" y="1987550"/>
                    <a:pt x="1050290" y="1982470"/>
                  </a:cubicBezTo>
                  <a:cubicBezTo>
                    <a:pt x="1057910" y="1977390"/>
                    <a:pt x="1064260" y="1971040"/>
                    <a:pt x="1070610" y="1965960"/>
                  </a:cubicBezTo>
                  <a:cubicBezTo>
                    <a:pt x="1071880" y="1965960"/>
                    <a:pt x="1071880" y="1964690"/>
                    <a:pt x="1073150" y="1964690"/>
                  </a:cubicBezTo>
                  <a:cubicBezTo>
                    <a:pt x="1082040" y="1962150"/>
                    <a:pt x="1089660" y="1960880"/>
                    <a:pt x="1098550" y="1958340"/>
                  </a:cubicBezTo>
                  <a:cubicBezTo>
                    <a:pt x="1103630" y="1957070"/>
                    <a:pt x="1107440" y="1954530"/>
                    <a:pt x="1112520" y="1953260"/>
                  </a:cubicBezTo>
                  <a:cubicBezTo>
                    <a:pt x="1116330" y="1951990"/>
                    <a:pt x="1118870" y="1951990"/>
                    <a:pt x="1122680" y="1950720"/>
                  </a:cubicBezTo>
                  <a:lnTo>
                    <a:pt x="1135380" y="1950720"/>
                  </a:lnTo>
                  <a:cubicBezTo>
                    <a:pt x="1137920" y="1950720"/>
                    <a:pt x="1141730" y="1950720"/>
                    <a:pt x="1144270" y="1949450"/>
                  </a:cubicBezTo>
                  <a:cubicBezTo>
                    <a:pt x="1145540" y="1946910"/>
                    <a:pt x="1148080" y="1943100"/>
                    <a:pt x="1149350" y="1943100"/>
                  </a:cubicBezTo>
                  <a:cubicBezTo>
                    <a:pt x="1153160" y="1943100"/>
                    <a:pt x="1155700" y="1945640"/>
                    <a:pt x="1159510" y="1946910"/>
                  </a:cubicBezTo>
                  <a:cubicBezTo>
                    <a:pt x="1160780" y="1946910"/>
                    <a:pt x="1160780" y="1948180"/>
                    <a:pt x="1160780" y="1949450"/>
                  </a:cubicBezTo>
                  <a:cubicBezTo>
                    <a:pt x="1165860" y="1954530"/>
                    <a:pt x="1169670" y="1960880"/>
                    <a:pt x="1174750" y="1965960"/>
                  </a:cubicBezTo>
                  <a:cubicBezTo>
                    <a:pt x="1181100" y="1972310"/>
                    <a:pt x="1187450" y="1972310"/>
                    <a:pt x="1191260" y="1968500"/>
                  </a:cubicBezTo>
                  <a:cubicBezTo>
                    <a:pt x="1197610" y="1963420"/>
                    <a:pt x="1202690" y="1959610"/>
                    <a:pt x="1211580" y="1962150"/>
                  </a:cubicBezTo>
                  <a:cubicBezTo>
                    <a:pt x="1212850" y="1962150"/>
                    <a:pt x="1215390" y="1963420"/>
                    <a:pt x="1216660" y="1962150"/>
                  </a:cubicBezTo>
                  <a:cubicBezTo>
                    <a:pt x="1223010" y="1959610"/>
                    <a:pt x="1230630" y="1957070"/>
                    <a:pt x="1236980" y="1953260"/>
                  </a:cubicBezTo>
                  <a:cubicBezTo>
                    <a:pt x="1240790" y="1951990"/>
                    <a:pt x="1245870" y="1951990"/>
                    <a:pt x="1247140" y="1949450"/>
                  </a:cubicBezTo>
                  <a:cubicBezTo>
                    <a:pt x="1250950" y="1941830"/>
                    <a:pt x="1257300" y="1938020"/>
                    <a:pt x="1263650" y="1932940"/>
                  </a:cubicBezTo>
                  <a:cubicBezTo>
                    <a:pt x="1267460" y="1929130"/>
                    <a:pt x="1271270" y="1924050"/>
                    <a:pt x="1275080" y="1922780"/>
                  </a:cubicBezTo>
                  <a:cubicBezTo>
                    <a:pt x="1283970" y="1920240"/>
                    <a:pt x="1290320" y="1912620"/>
                    <a:pt x="1297940" y="1907540"/>
                  </a:cubicBezTo>
                  <a:cubicBezTo>
                    <a:pt x="1304290" y="1903730"/>
                    <a:pt x="1308100" y="1896110"/>
                    <a:pt x="1314450" y="1894840"/>
                  </a:cubicBezTo>
                  <a:cubicBezTo>
                    <a:pt x="1324610" y="1892300"/>
                    <a:pt x="1332230" y="1885950"/>
                    <a:pt x="1341120" y="1879600"/>
                  </a:cubicBezTo>
                  <a:cubicBezTo>
                    <a:pt x="1346200" y="1875790"/>
                    <a:pt x="1352550" y="1873250"/>
                    <a:pt x="1358900" y="1874520"/>
                  </a:cubicBezTo>
                  <a:cubicBezTo>
                    <a:pt x="1362710" y="1875790"/>
                    <a:pt x="1367790" y="1874520"/>
                    <a:pt x="1370330" y="1873250"/>
                  </a:cubicBezTo>
                  <a:cubicBezTo>
                    <a:pt x="1375410" y="1870710"/>
                    <a:pt x="1380490" y="1866900"/>
                    <a:pt x="1385570" y="1864360"/>
                  </a:cubicBezTo>
                  <a:cubicBezTo>
                    <a:pt x="1389380" y="1861820"/>
                    <a:pt x="1393190" y="1859280"/>
                    <a:pt x="1397000" y="1859280"/>
                  </a:cubicBezTo>
                  <a:cubicBezTo>
                    <a:pt x="1409700" y="1858010"/>
                    <a:pt x="1419860" y="1855470"/>
                    <a:pt x="1426210" y="1842770"/>
                  </a:cubicBezTo>
                  <a:cubicBezTo>
                    <a:pt x="1428750" y="1837690"/>
                    <a:pt x="1441450" y="1831340"/>
                    <a:pt x="1446530" y="1833880"/>
                  </a:cubicBezTo>
                  <a:cubicBezTo>
                    <a:pt x="1455420" y="1837690"/>
                    <a:pt x="1461770" y="1835150"/>
                    <a:pt x="1466850" y="1827530"/>
                  </a:cubicBezTo>
                  <a:cubicBezTo>
                    <a:pt x="1470660" y="1823720"/>
                    <a:pt x="1475740" y="1824990"/>
                    <a:pt x="1479550" y="1827530"/>
                  </a:cubicBezTo>
                  <a:cubicBezTo>
                    <a:pt x="1482090" y="1830070"/>
                    <a:pt x="1484630" y="1831340"/>
                    <a:pt x="1487170" y="1831340"/>
                  </a:cubicBezTo>
                  <a:cubicBezTo>
                    <a:pt x="1496060" y="1832610"/>
                    <a:pt x="1506220" y="1831340"/>
                    <a:pt x="1515110" y="1832610"/>
                  </a:cubicBezTo>
                  <a:cubicBezTo>
                    <a:pt x="1522730" y="1833880"/>
                    <a:pt x="1530350" y="1831340"/>
                    <a:pt x="1535430" y="1826260"/>
                  </a:cubicBezTo>
                  <a:cubicBezTo>
                    <a:pt x="1540510" y="1821180"/>
                    <a:pt x="1544320" y="1821180"/>
                    <a:pt x="1551940" y="1823720"/>
                  </a:cubicBezTo>
                  <a:cubicBezTo>
                    <a:pt x="1558290" y="1826260"/>
                    <a:pt x="1563370" y="1832610"/>
                    <a:pt x="1572260" y="1831340"/>
                  </a:cubicBezTo>
                  <a:cubicBezTo>
                    <a:pt x="1579880" y="1830070"/>
                    <a:pt x="1588770" y="1833880"/>
                    <a:pt x="1597660" y="1830070"/>
                  </a:cubicBezTo>
                  <a:lnTo>
                    <a:pt x="1602740" y="1830070"/>
                  </a:lnTo>
                  <a:cubicBezTo>
                    <a:pt x="1610360" y="1832610"/>
                    <a:pt x="1617980" y="1833880"/>
                    <a:pt x="1624330" y="1840230"/>
                  </a:cubicBezTo>
                  <a:cubicBezTo>
                    <a:pt x="1631950" y="1846580"/>
                    <a:pt x="1633220" y="1799590"/>
                    <a:pt x="1640840" y="1804670"/>
                  </a:cubicBezTo>
                  <a:cubicBezTo>
                    <a:pt x="1652270" y="1812290"/>
                    <a:pt x="1649730" y="1804670"/>
                    <a:pt x="1661160" y="1811020"/>
                  </a:cubicBezTo>
                  <a:cubicBezTo>
                    <a:pt x="1670050" y="1814830"/>
                    <a:pt x="1666240" y="1800860"/>
                    <a:pt x="1676400" y="1803400"/>
                  </a:cubicBezTo>
                  <a:cubicBezTo>
                    <a:pt x="1677670" y="1803400"/>
                    <a:pt x="1692910" y="1813560"/>
                    <a:pt x="1692910" y="1812290"/>
                  </a:cubicBezTo>
                  <a:cubicBezTo>
                    <a:pt x="1699260" y="1808480"/>
                    <a:pt x="1705610" y="1770380"/>
                    <a:pt x="1711960" y="1771650"/>
                  </a:cubicBezTo>
                  <a:cubicBezTo>
                    <a:pt x="1724660" y="1775460"/>
                    <a:pt x="1736090" y="1772920"/>
                    <a:pt x="1747520" y="1767840"/>
                  </a:cubicBezTo>
                  <a:cubicBezTo>
                    <a:pt x="1753870" y="1765300"/>
                    <a:pt x="1764030" y="1756410"/>
                    <a:pt x="1769110" y="1760220"/>
                  </a:cubicBezTo>
                  <a:cubicBezTo>
                    <a:pt x="1778000" y="1766570"/>
                    <a:pt x="1786890" y="1769110"/>
                    <a:pt x="1797050" y="1770380"/>
                  </a:cubicBezTo>
                  <a:cubicBezTo>
                    <a:pt x="1798320" y="1770380"/>
                    <a:pt x="1799590" y="1771650"/>
                    <a:pt x="1800860" y="1772920"/>
                  </a:cubicBezTo>
                  <a:cubicBezTo>
                    <a:pt x="1804670" y="1778000"/>
                    <a:pt x="1822450" y="1764030"/>
                    <a:pt x="1826260" y="1769110"/>
                  </a:cubicBezTo>
                  <a:cubicBezTo>
                    <a:pt x="1831340" y="1776730"/>
                    <a:pt x="1836420" y="1784350"/>
                    <a:pt x="1841500" y="1790700"/>
                  </a:cubicBezTo>
                  <a:cubicBezTo>
                    <a:pt x="1844040" y="1793240"/>
                    <a:pt x="1847850" y="1794510"/>
                    <a:pt x="1849120" y="1797050"/>
                  </a:cubicBezTo>
                  <a:cubicBezTo>
                    <a:pt x="1850390" y="1803400"/>
                    <a:pt x="1852930" y="1805940"/>
                    <a:pt x="1859280" y="1805940"/>
                  </a:cubicBezTo>
                  <a:cubicBezTo>
                    <a:pt x="1863090" y="1805940"/>
                    <a:pt x="1866900" y="1807210"/>
                    <a:pt x="1869440" y="1809750"/>
                  </a:cubicBezTo>
                  <a:cubicBezTo>
                    <a:pt x="1875790" y="1813560"/>
                    <a:pt x="1880870" y="1817370"/>
                    <a:pt x="1885950" y="1821180"/>
                  </a:cubicBezTo>
                  <a:cubicBezTo>
                    <a:pt x="1892300" y="1824990"/>
                    <a:pt x="1898650" y="1828800"/>
                    <a:pt x="1901190" y="1835150"/>
                  </a:cubicBezTo>
                  <a:cubicBezTo>
                    <a:pt x="1902460" y="1837690"/>
                    <a:pt x="1903730" y="1838960"/>
                    <a:pt x="1905000" y="1840230"/>
                  </a:cubicBezTo>
                  <a:cubicBezTo>
                    <a:pt x="1910080" y="1845310"/>
                    <a:pt x="1915160" y="1849120"/>
                    <a:pt x="1920240" y="1854200"/>
                  </a:cubicBezTo>
                  <a:cubicBezTo>
                    <a:pt x="1927860" y="1860550"/>
                    <a:pt x="1934210" y="1868170"/>
                    <a:pt x="1941830" y="1874520"/>
                  </a:cubicBezTo>
                  <a:cubicBezTo>
                    <a:pt x="1944370" y="1875790"/>
                    <a:pt x="1946910" y="1878330"/>
                    <a:pt x="1949450" y="1879600"/>
                  </a:cubicBezTo>
                  <a:cubicBezTo>
                    <a:pt x="1954530" y="1882140"/>
                    <a:pt x="1959610" y="1884680"/>
                    <a:pt x="1963420" y="1888490"/>
                  </a:cubicBezTo>
                  <a:cubicBezTo>
                    <a:pt x="1967230" y="1892300"/>
                    <a:pt x="1985010" y="1869440"/>
                    <a:pt x="1987550" y="1874520"/>
                  </a:cubicBezTo>
                  <a:cubicBezTo>
                    <a:pt x="1987550" y="1875790"/>
                    <a:pt x="1988820" y="1875790"/>
                    <a:pt x="1990090" y="1875790"/>
                  </a:cubicBezTo>
                  <a:cubicBezTo>
                    <a:pt x="1997710" y="1882140"/>
                    <a:pt x="2005330" y="1879600"/>
                    <a:pt x="2012950" y="1877060"/>
                  </a:cubicBezTo>
                  <a:cubicBezTo>
                    <a:pt x="2015490" y="1875790"/>
                    <a:pt x="2018030" y="1874520"/>
                    <a:pt x="2019300" y="1875790"/>
                  </a:cubicBezTo>
                  <a:cubicBezTo>
                    <a:pt x="2028190" y="1879600"/>
                    <a:pt x="2034540" y="1888490"/>
                    <a:pt x="2045970" y="1889760"/>
                  </a:cubicBezTo>
                  <a:cubicBezTo>
                    <a:pt x="2045970" y="1889760"/>
                    <a:pt x="2047240" y="1889760"/>
                    <a:pt x="2047240" y="1891030"/>
                  </a:cubicBezTo>
                  <a:cubicBezTo>
                    <a:pt x="2049780" y="1898650"/>
                    <a:pt x="2057400" y="1898650"/>
                    <a:pt x="2063750" y="1899920"/>
                  </a:cubicBezTo>
                  <a:cubicBezTo>
                    <a:pt x="2067560" y="1899920"/>
                    <a:pt x="2071370" y="1901190"/>
                    <a:pt x="2073910" y="1902460"/>
                  </a:cubicBezTo>
                  <a:cubicBezTo>
                    <a:pt x="2081530" y="1906270"/>
                    <a:pt x="2089150" y="1911350"/>
                    <a:pt x="2098040" y="1913890"/>
                  </a:cubicBezTo>
                  <a:cubicBezTo>
                    <a:pt x="2109470" y="1917700"/>
                    <a:pt x="2120900" y="1920240"/>
                    <a:pt x="2129790" y="1926590"/>
                  </a:cubicBezTo>
                  <a:cubicBezTo>
                    <a:pt x="2131060" y="1926590"/>
                    <a:pt x="2132330" y="1926590"/>
                    <a:pt x="2132330" y="1927860"/>
                  </a:cubicBezTo>
                  <a:cubicBezTo>
                    <a:pt x="2136140" y="1930400"/>
                    <a:pt x="2142490" y="1931670"/>
                    <a:pt x="2145030" y="1935480"/>
                  </a:cubicBezTo>
                  <a:cubicBezTo>
                    <a:pt x="2148840" y="1943100"/>
                    <a:pt x="2159000" y="1941830"/>
                    <a:pt x="2164080" y="1948180"/>
                  </a:cubicBezTo>
                  <a:lnTo>
                    <a:pt x="2165350" y="1948180"/>
                  </a:lnTo>
                  <a:cubicBezTo>
                    <a:pt x="2170430" y="1948180"/>
                    <a:pt x="2175510" y="1949450"/>
                    <a:pt x="2181860" y="1949450"/>
                  </a:cubicBezTo>
                  <a:cubicBezTo>
                    <a:pt x="2184400" y="1948180"/>
                    <a:pt x="2188210" y="1945640"/>
                    <a:pt x="2190750" y="1945640"/>
                  </a:cubicBezTo>
                  <a:cubicBezTo>
                    <a:pt x="2202180" y="1949450"/>
                    <a:pt x="2213610" y="1949450"/>
                    <a:pt x="2221230" y="1939290"/>
                  </a:cubicBezTo>
                  <a:cubicBezTo>
                    <a:pt x="2222500" y="1938020"/>
                    <a:pt x="2225040" y="1938020"/>
                    <a:pt x="2227580" y="1938020"/>
                  </a:cubicBezTo>
                  <a:lnTo>
                    <a:pt x="2237740" y="1938020"/>
                  </a:lnTo>
                  <a:cubicBezTo>
                    <a:pt x="2249170" y="1935480"/>
                    <a:pt x="2259330" y="1932940"/>
                    <a:pt x="2270760" y="1931670"/>
                  </a:cubicBezTo>
                  <a:cubicBezTo>
                    <a:pt x="2275840" y="1930400"/>
                    <a:pt x="2282190" y="1932940"/>
                    <a:pt x="2287270" y="1934210"/>
                  </a:cubicBezTo>
                  <a:cubicBezTo>
                    <a:pt x="2292350" y="1935480"/>
                    <a:pt x="2297430" y="1935480"/>
                    <a:pt x="2302510" y="1935480"/>
                  </a:cubicBezTo>
                  <a:cubicBezTo>
                    <a:pt x="2308860" y="1935480"/>
                    <a:pt x="2313940" y="1932940"/>
                    <a:pt x="2320290" y="1932940"/>
                  </a:cubicBezTo>
                  <a:cubicBezTo>
                    <a:pt x="2325370" y="1931670"/>
                    <a:pt x="2331720" y="1931670"/>
                    <a:pt x="2336800" y="1930400"/>
                  </a:cubicBezTo>
                  <a:cubicBezTo>
                    <a:pt x="2348230" y="1927860"/>
                    <a:pt x="2358390" y="1925320"/>
                    <a:pt x="2369820" y="1924050"/>
                  </a:cubicBezTo>
                  <a:cubicBezTo>
                    <a:pt x="2377440" y="1880870"/>
                    <a:pt x="2376170" y="1830070"/>
                    <a:pt x="2376170" y="1778000"/>
                  </a:cubicBezTo>
                  <a:close/>
                </a:path>
              </a:pathLst>
            </a:custGeom>
            <a:blipFill>
              <a:blip r:embed="rId3"/>
              <a:stretch>
                <a:fillRect b="-57811"/>
              </a:stretch>
            </a:blipFill>
          </p:spPr>
        </p:sp>
      </p:grpSp>
      <p:sp>
        <p:nvSpPr>
          <p:cNvPr id="10" name="TextBox 10"/>
          <p:cNvSpPr txBox="1"/>
          <p:nvPr/>
        </p:nvSpPr>
        <p:spPr>
          <a:xfrm>
            <a:off x="685800" y="773725"/>
            <a:ext cx="8953500" cy="670055"/>
          </a:xfrm>
          <a:prstGeom prst="rect">
            <a:avLst/>
          </a:prstGeom>
        </p:spPr>
        <p:txBody>
          <a:bodyPr wrap="square" lIns="0" tIns="0" rIns="0" bIns="0" rtlCol="0" anchor="t">
            <a:spAutoFit/>
          </a:bodyPr>
          <a:lstStyle/>
          <a:p>
            <a:pPr>
              <a:lnSpc>
                <a:spcPts val="5751"/>
              </a:lnSpc>
              <a:spcBef>
                <a:spcPct val="0"/>
              </a:spcBef>
            </a:pPr>
            <a:r>
              <a:rPr lang="en-US" sz="4108" dirty="0">
                <a:solidFill>
                  <a:srgbClr val="000000"/>
                </a:solidFill>
                <a:latin typeface="Lato Bold"/>
              </a:rPr>
              <a:t> Insights from Drug Approval Analysis</a:t>
            </a:r>
          </a:p>
        </p:txBody>
      </p:sp>
      <p:sp>
        <p:nvSpPr>
          <p:cNvPr id="12" name="TextBox 12"/>
          <p:cNvSpPr txBox="1"/>
          <p:nvPr/>
        </p:nvSpPr>
        <p:spPr>
          <a:xfrm>
            <a:off x="304358" y="2931993"/>
            <a:ext cx="12465436" cy="1134862"/>
          </a:xfrm>
          <a:prstGeom prst="rect">
            <a:avLst/>
          </a:prstGeom>
        </p:spPr>
        <p:txBody>
          <a:bodyPr wrap="square" lIns="0" tIns="0" rIns="0" bIns="0" rtlCol="0" anchor="t">
            <a:spAutoFit/>
          </a:bodyPr>
          <a:lstStyle/>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Explored trends in drug approval over time, revealing significant increases and fluctuations in application counts, particularly during certain periods, with a 4,191.67% increase observed between 1939 and 2016.</a:t>
            </a:r>
          </a:p>
        </p:txBody>
      </p:sp>
      <p:sp>
        <p:nvSpPr>
          <p:cNvPr id="13" name="TextBox 13"/>
          <p:cNvSpPr txBox="1"/>
          <p:nvPr/>
        </p:nvSpPr>
        <p:spPr>
          <a:xfrm>
            <a:off x="304358" y="4258100"/>
            <a:ext cx="12465436" cy="1134862"/>
          </a:xfrm>
          <a:prstGeom prst="rect">
            <a:avLst/>
          </a:prstGeom>
        </p:spPr>
        <p:txBody>
          <a:bodyPr wrap="square" lIns="0" tIns="0" rIns="0" bIns="0" rtlCol="0" anchor="t">
            <a:spAutoFit/>
          </a:bodyPr>
          <a:lstStyle/>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Investigated patterns among different sponsors, showcasing substantial variations and trends in application counts across various sponsors, with a notable 5,475.00% increase observed between 1939 and 2016.</a:t>
            </a:r>
          </a:p>
        </p:txBody>
      </p:sp>
      <p:sp>
        <p:nvSpPr>
          <p:cNvPr id="14" name="TextBox 14"/>
          <p:cNvSpPr txBox="1"/>
          <p:nvPr/>
        </p:nvSpPr>
        <p:spPr>
          <a:xfrm>
            <a:off x="334838" y="5581711"/>
            <a:ext cx="12465436" cy="1134862"/>
          </a:xfrm>
          <a:prstGeom prst="rect">
            <a:avLst/>
          </a:prstGeom>
        </p:spPr>
        <p:txBody>
          <a:bodyPr wrap="square" lIns="0" tIns="0" rIns="0" bIns="0" rtlCol="0" anchor="t">
            <a:spAutoFit/>
          </a:bodyPr>
          <a:lstStyle/>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Analyzed segmentation of products by marketing status, highlighting dominant categories and their respective shares of total product counts, with "1" commanding the highest count at 9,777, accounting for 53.23% of total counts.</a:t>
            </a:r>
          </a:p>
        </p:txBody>
      </p:sp>
      <p:sp>
        <p:nvSpPr>
          <p:cNvPr id="15" name="Freeform 15"/>
          <p:cNvSpPr/>
          <p:nvPr/>
        </p:nvSpPr>
        <p:spPr>
          <a:xfrm>
            <a:off x="1028700" y="9639300"/>
            <a:ext cx="1878686" cy="469671"/>
          </a:xfrm>
          <a:custGeom>
            <a:avLst/>
            <a:gdLst/>
            <a:ahLst/>
            <a:cxnLst/>
            <a:rect l="l" t="t" r="r" b="b"/>
            <a:pathLst>
              <a:path w="1878686" h="469671">
                <a:moveTo>
                  <a:pt x="0" y="0"/>
                </a:moveTo>
                <a:lnTo>
                  <a:pt x="1878686" y="0"/>
                </a:lnTo>
                <a:lnTo>
                  <a:pt x="1878686" y="469672"/>
                </a:lnTo>
                <a:lnTo>
                  <a:pt x="0" y="469672"/>
                </a:lnTo>
                <a:lnTo>
                  <a:pt x="0" y="0"/>
                </a:lnTo>
                <a:close/>
              </a:path>
            </a:pathLst>
          </a:custGeom>
          <a:blipFill>
            <a:blip r:embed="rId4">
              <a:alphaModFix amt="65999"/>
              <a:extLst>
                <a:ext uri="{96DAC541-7B7A-43D3-8B79-37D633B846F1}">
                  <asvg:svgBlip xmlns:asvg="http://schemas.microsoft.com/office/drawing/2016/SVG/main" r:embed="rId5"/>
                </a:ext>
              </a:extLst>
            </a:blip>
            <a:stretch>
              <a:fillRect/>
            </a:stretch>
          </a:blipFill>
        </p:spPr>
      </p:sp>
      <p:sp>
        <p:nvSpPr>
          <p:cNvPr id="16" name="TextBox 14">
            <a:extLst>
              <a:ext uri="{FF2B5EF4-FFF2-40B4-BE49-F238E27FC236}">
                <a16:creationId xmlns:a16="http://schemas.microsoft.com/office/drawing/2014/main" id="{0C745DF1-F0D4-012C-58B5-44476F28BD93}"/>
              </a:ext>
            </a:extLst>
          </p:cNvPr>
          <p:cNvSpPr txBox="1"/>
          <p:nvPr/>
        </p:nvSpPr>
        <p:spPr>
          <a:xfrm>
            <a:off x="304358" y="6905271"/>
            <a:ext cx="12465436" cy="1134862"/>
          </a:xfrm>
          <a:prstGeom prst="rect">
            <a:avLst/>
          </a:prstGeom>
        </p:spPr>
        <p:txBody>
          <a:bodyPr wrap="square" lIns="0" tIns="0" rIns="0" bIns="0" rtlCol="0" anchor="t">
            <a:spAutoFit/>
          </a:bodyPr>
          <a:lstStyle/>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Examined drug approvals by dosage forms, identifying the most prevalent forms and their corresponding approval rates, with "10MG" dosage form having the highest count at 1,193, and "5MG" dosage form leading in application approvals with 971.</a:t>
            </a:r>
          </a:p>
        </p:txBody>
      </p:sp>
      <p:sp>
        <p:nvSpPr>
          <p:cNvPr id="17" name="TextBox 14">
            <a:extLst>
              <a:ext uri="{FF2B5EF4-FFF2-40B4-BE49-F238E27FC236}">
                <a16:creationId xmlns:a16="http://schemas.microsoft.com/office/drawing/2014/main" id="{C917A651-40DA-F8BE-599A-D4DF2B8F2FFE}"/>
              </a:ext>
            </a:extLst>
          </p:cNvPr>
          <p:cNvSpPr txBox="1"/>
          <p:nvPr/>
        </p:nvSpPr>
        <p:spPr>
          <a:xfrm>
            <a:off x="304358" y="8228882"/>
            <a:ext cx="12160194" cy="1134862"/>
          </a:xfrm>
          <a:prstGeom prst="rect">
            <a:avLst/>
          </a:prstGeom>
        </p:spPr>
        <p:txBody>
          <a:bodyPr wrap="square" lIns="0" tIns="0" rIns="0" bIns="0" rtlCol="0" anchor="t">
            <a:spAutoFit/>
          </a:bodyPr>
          <a:lstStyle/>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Explored drug approvals by therapeutic classes, revealing significant disparities in approval counts among different classes, with "AB" therapeutic class having the highest count at 10,436, accounting for 70.77% of total counts.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077684" y="2745513"/>
            <a:ext cx="5454396" cy="1509419"/>
          </a:xfrm>
          <a:prstGeom prst="rect">
            <a:avLst/>
          </a:prstGeom>
        </p:spPr>
        <p:txBody>
          <a:bodyPr lIns="0" tIns="0" rIns="0" bIns="0" rtlCol="0" anchor="t">
            <a:spAutoFit/>
          </a:bodyPr>
          <a:lstStyle/>
          <a:p>
            <a:pPr algn="r">
              <a:lnSpc>
                <a:spcPts val="12353"/>
              </a:lnSpc>
              <a:spcBef>
                <a:spcPct val="0"/>
              </a:spcBef>
            </a:pPr>
            <a:r>
              <a:rPr lang="en-US" sz="8824">
                <a:solidFill>
                  <a:srgbClr val="000000"/>
                </a:solidFill>
                <a:latin typeface="League Spartan"/>
              </a:rPr>
              <a:t>THANK</a:t>
            </a:r>
          </a:p>
        </p:txBody>
      </p:sp>
      <p:sp>
        <p:nvSpPr>
          <p:cNvPr id="3" name="TextBox 3"/>
          <p:cNvSpPr txBox="1"/>
          <p:nvPr/>
        </p:nvSpPr>
        <p:spPr>
          <a:xfrm>
            <a:off x="9783686" y="2745513"/>
            <a:ext cx="4688690" cy="1509419"/>
          </a:xfrm>
          <a:prstGeom prst="rect">
            <a:avLst/>
          </a:prstGeom>
        </p:spPr>
        <p:txBody>
          <a:bodyPr lIns="0" tIns="0" rIns="0" bIns="0" rtlCol="0" anchor="t">
            <a:spAutoFit/>
          </a:bodyPr>
          <a:lstStyle/>
          <a:p>
            <a:pPr>
              <a:lnSpc>
                <a:spcPts val="12353"/>
              </a:lnSpc>
              <a:spcBef>
                <a:spcPct val="0"/>
              </a:spcBef>
            </a:pPr>
            <a:r>
              <a:rPr lang="en-US" sz="8824">
                <a:solidFill>
                  <a:srgbClr val="004AAD"/>
                </a:solidFill>
                <a:latin typeface="League Spartan"/>
              </a:rPr>
              <a:t>YOU</a:t>
            </a:r>
          </a:p>
        </p:txBody>
      </p:sp>
      <p:sp>
        <p:nvSpPr>
          <p:cNvPr id="4" name="AutoShape 4"/>
          <p:cNvSpPr/>
          <p:nvPr/>
        </p:nvSpPr>
        <p:spPr>
          <a:xfrm>
            <a:off x="5132705" y="4235516"/>
            <a:ext cx="7508240" cy="0"/>
          </a:xfrm>
          <a:prstGeom prst="line">
            <a:avLst/>
          </a:prstGeom>
          <a:ln w="38100" cap="flat">
            <a:solidFill>
              <a:srgbClr val="000000"/>
            </a:solidFill>
            <a:prstDash val="solid"/>
            <a:headEnd type="none" w="sm" len="sm"/>
            <a:tailEnd type="none" w="sm" len="sm"/>
          </a:ln>
        </p:spPr>
      </p:sp>
      <p:sp>
        <p:nvSpPr>
          <p:cNvPr id="5" name="Freeform 5"/>
          <p:cNvSpPr/>
          <p:nvPr/>
        </p:nvSpPr>
        <p:spPr>
          <a:xfrm>
            <a:off x="3238751" y="8466993"/>
            <a:ext cx="791307" cy="791307"/>
          </a:xfrm>
          <a:custGeom>
            <a:avLst/>
            <a:gdLst/>
            <a:ahLst/>
            <a:cxnLst/>
            <a:rect l="l" t="t" r="r" b="b"/>
            <a:pathLst>
              <a:path w="791307" h="791307">
                <a:moveTo>
                  <a:pt x="0" y="0"/>
                </a:moveTo>
                <a:lnTo>
                  <a:pt x="791308" y="0"/>
                </a:lnTo>
                <a:lnTo>
                  <a:pt x="791308" y="791307"/>
                </a:lnTo>
                <a:lnTo>
                  <a:pt x="0" y="7913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8129172" y="8435964"/>
            <a:ext cx="793828" cy="793828"/>
          </a:xfrm>
          <a:custGeom>
            <a:avLst/>
            <a:gdLst/>
            <a:ahLst/>
            <a:cxnLst/>
            <a:rect l="l" t="t" r="r" b="b"/>
            <a:pathLst>
              <a:path w="793828" h="793828">
                <a:moveTo>
                  <a:pt x="0" y="0"/>
                </a:moveTo>
                <a:lnTo>
                  <a:pt x="793828" y="0"/>
                </a:lnTo>
                <a:lnTo>
                  <a:pt x="793828" y="793829"/>
                </a:lnTo>
                <a:lnTo>
                  <a:pt x="0" y="7938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7" name="Group 7"/>
          <p:cNvGrpSpPr/>
          <p:nvPr/>
        </p:nvGrpSpPr>
        <p:grpSpPr>
          <a:xfrm>
            <a:off x="-495300" y="0"/>
            <a:ext cx="1028700" cy="4235516"/>
            <a:chOff x="0" y="0"/>
            <a:chExt cx="270933" cy="1115527"/>
          </a:xfrm>
        </p:grpSpPr>
        <p:sp>
          <p:nvSpPr>
            <p:cNvPr id="8" name="Freeform 8"/>
            <p:cNvSpPr/>
            <p:nvPr/>
          </p:nvSpPr>
          <p:spPr>
            <a:xfrm>
              <a:off x="0" y="0"/>
              <a:ext cx="270933" cy="1115527"/>
            </a:xfrm>
            <a:custGeom>
              <a:avLst/>
              <a:gdLst/>
              <a:ahLst/>
              <a:cxnLst/>
              <a:rect l="l" t="t" r="r" b="b"/>
              <a:pathLst>
                <a:path w="270933" h="1115527">
                  <a:moveTo>
                    <a:pt x="0" y="0"/>
                  </a:moveTo>
                  <a:lnTo>
                    <a:pt x="270933" y="0"/>
                  </a:lnTo>
                  <a:lnTo>
                    <a:pt x="270933" y="1115527"/>
                  </a:lnTo>
                  <a:lnTo>
                    <a:pt x="0" y="1115527"/>
                  </a:lnTo>
                  <a:close/>
                </a:path>
              </a:pathLst>
            </a:custGeom>
            <a:solidFill>
              <a:srgbClr val="EFEF89"/>
            </a:solidFill>
          </p:spPr>
        </p:sp>
        <p:sp>
          <p:nvSpPr>
            <p:cNvPr id="9" name="TextBox 9"/>
            <p:cNvSpPr txBox="1"/>
            <p:nvPr/>
          </p:nvSpPr>
          <p:spPr>
            <a:xfrm>
              <a:off x="0" y="-47625"/>
              <a:ext cx="270933" cy="1163152"/>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4077684" y="4673822"/>
            <a:ext cx="10394691" cy="2824234"/>
          </a:xfrm>
          <a:prstGeom prst="rect">
            <a:avLst/>
          </a:prstGeom>
        </p:spPr>
        <p:txBody>
          <a:bodyPr wrap="square" lIns="0" tIns="0" rIns="0" bIns="0" rtlCol="0" anchor="t">
            <a:spAutoFit/>
          </a:bodyPr>
          <a:lstStyle/>
          <a:p>
            <a:pPr algn="ctr">
              <a:lnSpc>
                <a:spcPts val="3741"/>
              </a:lnSpc>
              <a:spcBef>
                <a:spcPct val="0"/>
              </a:spcBef>
            </a:pPr>
            <a:r>
              <a:rPr lang="en-US" sz="2672" dirty="0">
                <a:solidFill>
                  <a:srgbClr val="2A0947"/>
                </a:solidFill>
                <a:latin typeface="Poppins"/>
              </a:rPr>
              <a:t>Your participation in our exploration of drug approval trends is greatly appreciated. For any inquiries or to delve deeper into the insights shared, please feel free to contact us. We value your engagement and look forward to further collaboration in leveraging data for informed decision-making.</a:t>
            </a:r>
          </a:p>
        </p:txBody>
      </p:sp>
      <p:sp>
        <p:nvSpPr>
          <p:cNvPr id="11" name="TextBox 11"/>
          <p:cNvSpPr txBox="1"/>
          <p:nvPr/>
        </p:nvSpPr>
        <p:spPr>
          <a:xfrm>
            <a:off x="9206813" y="8508591"/>
            <a:ext cx="5842436" cy="588577"/>
          </a:xfrm>
          <a:prstGeom prst="rect">
            <a:avLst/>
          </a:prstGeom>
        </p:spPr>
        <p:txBody>
          <a:bodyPr lIns="0" tIns="0" rIns="0" bIns="0" rtlCol="0" anchor="t">
            <a:spAutoFit/>
          </a:bodyPr>
          <a:lstStyle/>
          <a:p>
            <a:pPr marL="0" lvl="0" indent="0" algn="l">
              <a:lnSpc>
                <a:spcPts val="4833"/>
              </a:lnSpc>
              <a:spcBef>
                <a:spcPct val="0"/>
              </a:spcBef>
            </a:pPr>
            <a:r>
              <a:rPr lang="en-US" sz="3452" u="none" dirty="0">
                <a:solidFill>
                  <a:srgbClr val="000000"/>
                </a:solidFill>
                <a:latin typeface="Canva Sans"/>
              </a:rPr>
              <a:t>www.</a:t>
            </a:r>
            <a:r>
              <a:rPr lang="en-US" sz="3452" dirty="0">
                <a:solidFill>
                  <a:srgbClr val="000000"/>
                </a:solidFill>
                <a:latin typeface="Canva Sans"/>
              </a:rPr>
              <a:t>ivision</a:t>
            </a:r>
            <a:r>
              <a:rPr lang="en-US" sz="3452" u="none" dirty="0">
                <a:solidFill>
                  <a:srgbClr val="000000"/>
                </a:solidFill>
                <a:latin typeface="Canva Sans"/>
              </a:rPr>
              <a:t>.com</a:t>
            </a:r>
          </a:p>
        </p:txBody>
      </p:sp>
      <p:sp>
        <p:nvSpPr>
          <p:cNvPr id="12" name="TextBox 12"/>
          <p:cNvSpPr txBox="1"/>
          <p:nvPr/>
        </p:nvSpPr>
        <p:spPr>
          <a:xfrm>
            <a:off x="4397865" y="8556076"/>
            <a:ext cx="3645005" cy="588577"/>
          </a:xfrm>
          <a:prstGeom prst="rect">
            <a:avLst/>
          </a:prstGeom>
        </p:spPr>
        <p:txBody>
          <a:bodyPr lIns="0" tIns="0" rIns="0" bIns="0" rtlCol="0" anchor="t">
            <a:spAutoFit/>
          </a:bodyPr>
          <a:lstStyle/>
          <a:p>
            <a:pPr marL="0" lvl="0" indent="0" algn="l">
              <a:lnSpc>
                <a:spcPts val="4833"/>
              </a:lnSpc>
              <a:spcBef>
                <a:spcPct val="0"/>
              </a:spcBef>
            </a:pPr>
            <a:r>
              <a:rPr lang="en-US" sz="3452" u="none" dirty="0">
                <a:solidFill>
                  <a:srgbClr val="000000"/>
                </a:solidFill>
                <a:latin typeface="Canva Sans"/>
              </a:rPr>
              <a:t>+123-456-7890</a:t>
            </a:r>
          </a:p>
        </p:txBody>
      </p:sp>
      <p:grpSp>
        <p:nvGrpSpPr>
          <p:cNvPr id="13" name="Group 13"/>
          <p:cNvGrpSpPr/>
          <p:nvPr/>
        </p:nvGrpSpPr>
        <p:grpSpPr>
          <a:xfrm>
            <a:off x="-495300" y="4664983"/>
            <a:ext cx="1028700" cy="1048907"/>
            <a:chOff x="0" y="0"/>
            <a:chExt cx="270933" cy="276255"/>
          </a:xfrm>
        </p:grpSpPr>
        <p:sp>
          <p:nvSpPr>
            <p:cNvPr id="14" name="Freeform 14"/>
            <p:cNvSpPr/>
            <p:nvPr/>
          </p:nvSpPr>
          <p:spPr>
            <a:xfrm>
              <a:off x="0" y="0"/>
              <a:ext cx="270933" cy="276255"/>
            </a:xfrm>
            <a:custGeom>
              <a:avLst/>
              <a:gdLst/>
              <a:ahLst/>
              <a:cxnLst/>
              <a:rect l="l" t="t" r="r" b="b"/>
              <a:pathLst>
                <a:path w="270933" h="276255">
                  <a:moveTo>
                    <a:pt x="0" y="0"/>
                  </a:moveTo>
                  <a:lnTo>
                    <a:pt x="270933" y="0"/>
                  </a:lnTo>
                  <a:lnTo>
                    <a:pt x="270933" y="276255"/>
                  </a:lnTo>
                  <a:lnTo>
                    <a:pt x="0" y="276255"/>
                  </a:lnTo>
                  <a:close/>
                </a:path>
              </a:pathLst>
            </a:custGeom>
            <a:solidFill>
              <a:srgbClr val="EFEF89"/>
            </a:solidFill>
          </p:spPr>
        </p:sp>
        <p:sp>
          <p:nvSpPr>
            <p:cNvPr id="15" name="TextBox 15"/>
            <p:cNvSpPr txBox="1"/>
            <p:nvPr/>
          </p:nvSpPr>
          <p:spPr>
            <a:xfrm>
              <a:off x="0" y="-47625"/>
              <a:ext cx="270933" cy="32388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10800000">
            <a:off x="17754349" y="6051484"/>
            <a:ext cx="1028700" cy="4235516"/>
            <a:chOff x="0" y="0"/>
            <a:chExt cx="270933" cy="1115527"/>
          </a:xfrm>
        </p:grpSpPr>
        <p:sp>
          <p:nvSpPr>
            <p:cNvPr id="17" name="Freeform 17"/>
            <p:cNvSpPr/>
            <p:nvPr/>
          </p:nvSpPr>
          <p:spPr>
            <a:xfrm>
              <a:off x="0" y="0"/>
              <a:ext cx="270933" cy="1115527"/>
            </a:xfrm>
            <a:custGeom>
              <a:avLst/>
              <a:gdLst/>
              <a:ahLst/>
              <a:cxnLst/>
              <a:rect l="l" t="t" r="r" b="b"/>
              <a:pathLst>
                <a:path w="270933" h="1115527">
                  <a:moveTo>
                    <a:pt x="0" y="0"/>
                  </a:moveTo>
                  <a:lnTo>
                    <a:pt x="270933" y="0"/>
                  </a:lnTo>
                  <a:lnTo>
                    <a:pt x="270933" y="1115527"/>
                  </a:lnTo>
                  <a:lnTo>
                    <a:pt x="0" y="1115527"/>
                  </a:lnTo>
                  <a:close/>
                </a:path>
              </a:pathLst>
            </a:custGeom>
            <a:solidFill>
              <a:srgbClr val="EFEF89"/>
            </a:solidFill>
          </p:spPr>
        </p:sp>
        <p:sp>
          <p:nvSpPr>
            <p:cNvPr id="18" name="TextBox 18"/>
            <p:cNvSpPr txBox="1"/>
            <p:nvPr/>
          </p:nvSpPr>
          <p:spPr>
            <a:xfrm>
              <a:off x="0" y="-47625"/>
              <a:ext cx="270933" cy="1163152"/>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rot="-10800000">
            <a:off x="17754349" y="4573111"/>
            <a:ext cx="1028700" cy="1048907"/>
            <a:chOff x="0" y="0"/>
            <a:chExt cx="270933" cy="276255"/>
          </a:xfrm>
        </p:grpSpPr>
        <p:sp>
          <p:nvSpPr>
            <p:cNvPr id="20" name="Freeform 20"/>
            <p:cNvSpPr/>
            <p:nvPr/>
          </p:nvSpPr>
          <p:spPr>
            <a:xfrm>
              <a:off x="0" y="0"/>
              <a:ext cx="270933" cy="276255"/>
            </a:xfrm>
            <a:custGeom>
              <a:avLst/>
              <a:gdLst/>
              <a:ahLst/>
              <a:cxnLst/>
              <a:rect l="l" t="t" r="r" b="b"/>
              <a:pathLst>
                <a:path w="270933" h="276255">
                  <a:moveTo>
                    <a:pt x="0" y="0"/>
                  </a:moveTo>
                  <a:lnTo>
                    <a:pt x="270933" y="0"/>
                  </a:lnTo>
                  <a:lnTo>
                    <a:pt x="270933" y="276255"/>
                  </a:lnTo>
                  <a:lnTo>
                    <a:pt x="0" y="276255"/>
                  </a:lnTo>
                  <a:close/>
                </a:path>
              </a:pathLst>
            </a:custGeom>
            <a:solidFill>
              <a:srgbClr val="EFEF89"/>
            </a:solidFill>
          </p:spPr>
        </p:sp>
        <p:sp>
          <p:nvSpPr>
            <p:cNvPr id="21" name="TextBox 21"/>
            <p:cNvSpPr txBox="1"/>
            <p:nvPr/>
          </p:nvSpPr>
          <p:spPr>
            <a:xfrm>
              <a:off x="0" y="-47625"/>
              <a:ext cx="270933" cy="323880"/>
            </a:xfrm>
            <a:prstGeom prst="rect">
              <a:avLst/>
            </a:prstGeom>
          </p:spPr>
          <p:txBody>
            <a:bodyPr lIns="50800" tIns="50800" rIns="50800" bIns="50800" rtlCol="0" anchor="ctr"/>
            <a:lstStyle/>
            <a:p>
              <a:pPr algn="ctr">
                <a:lnSpc>
                  <a:spcPts val="2659"/>
                </a:lnSpc>
              </a:pPr>
              <a:endParaRPr/>
            </a:p>
          </p:txBody>
        </p:sp>
      </p:grpSp>
      <p:sp>
        <p:nvSpPr>
          <p:cNvPr id="22" name="Freeform 22"/>
          <p:cNvSpPr/>
          <p:nvPr/>
        </p:nvSpPr>
        <p:spPr>
          <a:xfrm>
            <a:off x="15380614" y="1028700"/>
            <a:ext cx="1878686" cy="469671"/>
          </a:xfrm>
          <a:custGeom>
            <a:avLst/>
            <a:gdLst/>
            <a:ahLst/>
            <a:cxnLst/>
            <a:rect l="l" t="t" r="r" b="b"/>
            <a:pathLst>
              <a:path w="1878686" h="469671">
                <a:moveTo>
                  <a:pt x="0" y="0"/>
                </a:moveTo>
                <a:lnTo>
                  <a:pt x="1878686" y="0"/>
                </a:lnTo>
                <a:lnTo>
                  <a:pt x="1878686" y="469671"/>
                </a:lnTo>
                <a:lnTo>
                  <a:pt x="0" y="469671"/>
                </a:lnTo>
                <a:lnTo>
                  <a:pt x="0" y="0"/>
                </a:lnTo>
                <a:close/>
              </a:path>
            </a:pathLst>
          </a:custGeom>
          <a:blipFill>
            <a:blip r:embed="rId6">
              <a:alphaModFix amt="69000"/>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555779" y="1028700"/>
            <a:ext cx="6290771" cy="8453837"/>
            <a:chOff x="0" y="0"/>
            <a:chExt cx="3663950" cy="4923790"/>
          </a:xfrm>
        </p:grpSpPr>
        <p:sp>
          <p:nvSpPr>
            <p:cNvPr id="3" name="Freeform 3"/>
            <p:cNvSpPr/>
            <p:nvPr/>
          </p:nvSpPr>
          <p:spPr>
            <a:xfrm>
              <a:off x="31750" y="31750"/>
              <a:ext cx="3600450" cy="4859020"/>
            </a:xfrm>
            <a:custGeom>
              <a:avLst/>
              <a:gdLst/>
              <a:ahLst/>
              <a:cxnLst/>
              <a:rect l="l" t="t" r="r" b="b"/>
              <a:pathLst>
                <a:path w="3600450" h="485902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2"/>
              <a:stretch>
                <a:fillRect l="-12585" r="-89974"/>
              </a:stretch>
            </a:blipFill>
          </p:spPr>
        </p:sp>
        <p:sp>
          <p:nvSpPr>
            <p:cNvPr id="4" name="Freeform 4"/>
            <p:cNvSpPr/>
            <p:nvPr/>
          </p:nvSpPr>
          <p:spPr>
            <a:xfrm>
              <a:off x="0" y="0"/>
              <a:ext cx="3663950" cy="4923790"/>
            </a:xfrm>
            <a:custGeom>
              <a:avLst/>
              <a:gdLst/>
              <a:ahLst/>
              <a:cxnLst/>
              <a:rect l="l" t="t" r="r" b="b"/>
              <a:pathLst>
                <a:path w="3663950" h="492379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EDC254"/>
            </a:solidFill>
          </p:spPr>
        </p:sp>
      </p:grpSp>
      <p:grpSp>
        <p:nvGrpSpPr>
          <p:cNvPr id="5" name="Group 5"/>
          <p:cNvGrpSpPr/>
          <p:nvPr/>
        </p:nvGrpSpPr>
        <p:grpSpPr>
          <a:xfrm>
            <a:off x="17259300" y="-2057400"/>
            <a:ext cx="3086100" cy="3086100"/>
            <a:chOff x="0" y="0"/>
            <a:chExt cx="812800" cy="812800"/>
          </a:xfrm>
        </p:grpSpPr>
        <p:sp>
          <p:nvSpPr>
            <p:cNvPr id="6" name="Freeform 6"/>
            <p:cNvSpPr/>
            <p:nvPr/>
          </p:nvSpPr>
          <p:spPr>
            <a:xfrm>
              <a:off x="0" y="0"/>
              <a:ext cx="812800" cy="812800"/>
            </a:xfrm>
            <a:custGeom>
              <a:avLst/>
              <a:gdLst/>
              <a:ahLst/>
              <a:cxnLst/>
              <a:rect l="l" t="t" r="r" b="b"/>
              <a:pathLst>
                <a:path w="812800" h="812800">
                  <a:moveTo>
                    <a:pt x="127941" y="0"/>
                  </a:moveTo>
                  <a:lnTo>
                    <a:pt x="684859" y="0"/>
                  </a:lnTo>
                  <a:cubicBezTo>
                    <a:pt x="718791" y="0"/>
                    <a:pt x="751333" y="13479"/>
                    <a:pt x="775327" y="37473"/>
                  </a:cubicBezTo>
                  <a:cubicBezTo>
                    <a:pt x="799321" y="61467"/>
                    <a:pt x="812800" y="94009"/>
                    <a:pt x="812800" y="127941"/>
                  </a:cubicBezTo>
                  <a:lnTo>
                    <a:pt x="812800" y="684859"/>
                  </a:lnTo>
                  <a:cubicBezTo>
                    <a:pt x="812800" y="718791"/>
                    <a:pt x="799321" y="751333"/>
                    <a:pt x="775327" y="775327"/>
                  </a:cubicBezTo>
                  <a:cubicBezTo>
                    <a:pt x="751333" y="799321"/>
                    <a:pt x="718791" y="812800"/>
                    <a:pt x="684859" y="812800"/>
                  </a:cubicBezTo>
                  <a:lnTo>
                    <a:pt x="127941" y="812800"/>
                  </a:lnTo>
                  <a:cubicBezTo>
                    <a:pt x="94009" y="812800"/>
                    <a:pt x="61467" y="799321"/>
                    <a:pt x="37473" y="775327"/>
                  </a:cubicBezTo>
                  <a:cubicBezTo>
                    <a:pt x="13479" y="751333"/>
                    <a:pt x="0" y="718791"/>
                    <a:pt x="0" y="684859"/>
                  </a:cubicBezTo>
                  <a:lnTo>
                    <a:pt x="0" y="127941"/>
                  </a:lnTo>
                  <a:cubicBezTo>
                    <a:pt x="0" y="94009"/>
                    <a:pt x="13479" y="61467"/>
                    <a:pt x="37473" y="37473"/>
                  </a:cubicBezTo>
                  <a:cubicBezTo>
                    <a:pt x="61467" y="13479"/>
                    <a:pt x="94009" y="0"/>
                    <a:pt x="127941" y="0"/>
                  </a:cubicBezTo>
                  <a:close/>
                </a:path>
              </a:pathLst>
            </a:custGeom>
            <a:solidFill>
              <a:srgbClr val="EDC254"/>
            </a:solidFill>
          </p:spPr>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028700" y="9791700"/>
            <a:ext cx="6959600" cy="990600"/>
            <a:chOff x="0" y="0"/>
            <a:chExt cx="1832981" cy="260899"/>
          </a:xfrm>
        </p:grpSpPr>
        <p:sp>
          <p:nvSpPr>
            <p:cNvPr id="9" name="Freeform 9"/>
            <p:cNvSpPr/>
            <p:nvPr/>
          </p:nvSpPr>
          <p:spPr>
            <a:xfrm>
              <a:off x="0" y="0"/>
              <a:ext cx="1832981" cy="260899"/>
            </a:xfrm>
            <a:custGeom>
              <a:avLst/>
              <a:gdLst/>
              <a:ahLst/>
              <a:cxnLst/>
              <a:rect l="l" t="t" r="r" b="b"/>
              <a:pathLst>
                <a:path w="1832981" h="260899">
                  <a:moveTo>
                    <a:pt x="0" y="0"/>
                  </a:moveTo>
                  <a:lnTo>
                    <a:pt x="1832981" y="0"/>
                  </a:lnTo>
                  <a:lnTo>
                    <a:pt x="1832981" y="260899"/>
                  </a:lnTo>
                  <a:lnTo>
                    <a:pt x="0" y="260899"/>
                  </a:lnTo>
                  <a:close/>
                </a:path>
              </a:pathLst>
            </a:custGeom>
            <a:solidFill>
              <a:srgbClr val="EDC254"/>
            </a:solidFill>
          </p:spPr>
        </p:sp>
        <p:sp>
          <p:nvSpPr>
            <p:cNvPr id="10" name="TextBox 10"/>
            <p:cNvSpPr txBox="1"/>
            <p:nvPr/>
          </p:nvSpPr>
          <p:spPr>
            <a:xfrm>
              <a:off x="0" y="-47625"/>
              <a:ext cx="1832981" cy="308524"/>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549900" y="-2353537"/>
            <a:ext cx="3086100" cy="308610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C254"/>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1028700" y="942975"/>
            <a:ext cx="3713163" cy="704824"/>
          </a:xfrm>
          <a:prstGeom prst="rect">
            <a:avLst/>
          </a:prstGeom>
        </p:spPr>
        <p:txBody>
          <a:bodyPr lIns="0" tIns="0" rIns="0" bIns="0" rtlCol="0" anchor="t">
            <a:spAutoFit/>
          </a:bodyPr>
          <a:lstStyle/>
          <a:p>
            <a:pPr>
              <a:lnSpc>
                <a:spcPts val="5751"/>
              </a:lnSpc>
              <a:spcBef>
                <a:spcPct val="0"/>
              </a:spcBef>
            </a:pPr>
            <a:r>
              <a:rPr lang="en-US" sz="4108">
                <a:solidFill>
                  <a:srgbClr val="000000"/>
                </a:solidFill>
                <a:latin typeface="Lato Bold"/>
              </a:rPr>
              <a:t>ABOUT OUR</a:t>
            </a:r>
          </a:p>
        </p:txBody>
      </p:sp>
      <p:sp>
        <p:nvSpPr>
          <p:cNvPr id="15" name="TextBox 15"/>
          <p:cNvSpPr txBox="1"/>
          <p:nvPr/>
        </p:nvSpPr>
        <p:spPr>
          <a:xfrm>
            <a:off x="1028700" y="1564413"/>
            <a:ext cx="5330825" cy="980608"/>
          </a:xfrm>
          <a:prstGeom prst="rect">
            <a:avLst/>
          </a:prstGeom>
        </p:spPr>
        <p:txBody>
          <a:bodyPr lIns="0" tIns="0" rIns="0" bIns="0" rtlCol="0" anchor="t">
            <a:spAutoFit/>
          </a:bodyPr>
          <a:lstStyle/>
          <a:p>
            <a:pPr>
              <a:lnSpc>
                <a:spcPts val="8137"/>
              </a:lnSpc>
              <a:spcBef>
                <a:spcPct val="0"/>
              </a:spcBef>
            </a:pPr>
            <a:r>
              <a:rPr lang="en-US" sz="5812">
                <a:solidFill>
                  <a:srgbClr val="000000"/>
                </a:solidFill>
                <a:latin typeface="League Spartan"/>
              </a:rPr>
              <a:t>COMPANY</a:t>
            </a:r>
          </a:p>
        </p:txBody>
      </p:sp>
      <p:sp>
        <p:nvSpPr>
          <p:cNvPr id="16" name="TextBox 16"/>
          <p:cNvSpPr txBox="1"/>
          <p:nvPr/>
        </p:nvSpPr>
        <p:spPr>
          <a:xfrm>
            <a:off x="1011211" y="2898614"/>
            <a:ext cx="8257453" cy="3288977"/>
          </a:xfrm>
          <a:prstGeom prst="rect">
            <a:avLst/>
          </a:prstGeom>
        </p:spPr>
        <p:txBody>
          <a:bodyPr wrap="square" lIns="0" tIns="0" rIns="0" bIns="0" rtlCol="0" anchor="t">
            <a:spAutoFit/>
          </a:bodyPr>
          <a:lstStyle/>
          <a:p>
            <a:pPr algn="just">
              <a:lnSpc>
                <a:spcPts val="3700"/>
              </a:lnSpc>
              <a:spcBef>
                <a:spcPct val="0"/>
              </a:spcBef>
            </a:pPr>
            <a:r>
              <a:rPr lang="en-US" sz="2400" dirty="0">
                <a:solidFill>
                  <a:srgbClr val="2A0947"/>
                </a:solidFill>
                <a:latin typeface="Poppins"/>
              </a:rPr>
              <a:t>iVision is a premier provider of cutting-edge data analytics solutions, dedicated to delivering impactful insights and tangible value to our clients. With a strong focus on innovation and expertise in advanced analytics techniques, we enable organizations across diverse sectors to unlock the power of data for informed decision-making and sustainable growth.</a:t>
            </a:r>
          </a:p>
        </p:txBody>
      </p:sp>
      <p:sp>
        <p:nvSpPr>
          <p:cNvPr id="18" name="TextBox 18"/>
          <p:cNvSpPr txBox="1"/>
          <p:nvPr/>
        </p:nvSpPr>
        <p:spPr>
          <a:xfrm>
            <a:off x="1032970" y="6576560"/>
            <a:ext cx="8235694" cy="2814488"/>
          </a:xfrm>
          <a:prstGeom prst="rect">
            <a:avLst/>
          </a:prstGeom>
        </p:spPr>
        <p:txBody>
          <a:bodyPr lIns="0" tIns="0" rIns="0" bIns="0" rtlCol="0" anchor="t">
            <a:spAutoFit/>
          </a:bodyPr>
          <a:lstStyle/>
          <a:p>
            <a:pPr algn="just">
              <a:lnSpc>
                <a:spcPts val="3700"/>
              </a:lnSpc>
              <a:spcBef>
                <a:spcPct val="0"/>
              </a:spcBef>
            </a:pPr>
            <a:r>
              <a:rPr lang="en-US" sz="2400" dirty="0">
                <a:solidFill>
                  <a:srgbClr val="2A0947"/>
                </a:solidFill>
                <a:latin typeface="Poppins"/>
              </a:rPr>
              <a:t>From healthcare to finance, retail, and more, we leverage our deep industry knowledge and skilled team of data scientists to transform complex datasets into actionable intelligence, helping our clients thrive in today's dynamic business environment.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898005" y="-1594485"/>
            <a:ext cx="4491990" cy="6737985"/>
            <a:chOff x="0" y="0"/>
            <a:chExt cx="6350000" cy="9525000"/>
          </a:xfrm>
        </p:grpSpPr>
        <p:sp>
          <p:nvSpPr>
            <p:cNvPr id="3" name="Freeform 3"/>
            <p:cNvSpPr/>
            <p:nvPr/>
          </p:nvSpPr>
          <p:spPr>
            <a:xfrm>
              <a:off x="0" y="0"/>
              <a:ext cx="6350000" cy="9525000"/>
            </a:xfrm>
            <a:custGeom>
              <a:avLst/>
              <a:gdLst/>
              <a:ahLst/>
              <a:cxnLst/>
              <a:rect l="l" t="t" r="r" b="b"/>
              <a:pathLst>
                <a:path w="6350000" h="9525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a:stretch>
            </a:blipFill>
          </p:spPr>
        </p:sp>
      </p:grpSp>
      <p:grpSp>
        <p:nvGrpSpPr>
          <p:cNvPr id="4" name="Group 4"/>
          <p:cNvGrpSpPr/>
          <p:nvPr/>
        </p:nvGrpSpPr>
        <p:grpSpPr>
          <a:xfrm>
            <a:off x="6898005" y="6241415"/>
            <a:ext cx="4491990" cy="6737985"/>
            <a:chOff x="0" y="0"/>
            <a:chExt cx="6350000" cy="9525000"/>
          </a:xfrm>
        </p:grpSpPr>
        <p:sp>
          <p:nvSpPr>
            <p:cNvPr id="5" name="Freeform 5"/>
            <p:cNvSpPr/>
            <p:nvPr/>
          </p:nvSpPr>
          <p:spPr>
            <a:xfrm>
              <a:off x="0" y="0"/>
              <a:ext cx="6350000" cy="9525000"/>
            </a:xfrm>
            <a:custGeom>
              <a:avLst/>
              <a:gdLst/>
              <a:ahLst/>
              <a:cxnLst/>
              <a:rect l="l" t="t" r="r" b="b"/>
              <a:pathLst>
                <a:path w="6350000" h="9525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3"/>
              <a:stretch>
                <a:fillRect r="-124929"/>
              </a:stretch>
            </a:blipFill>
          </p:spPr>
        </p:sp>
      </p:grpSp>
      <p:grpSp>
        <p:nvGrpSpPr>
          <p:cNvPr id="6" name="Group 6"/>
          <p:cNvGrpSpPr/>
          <p:nvPr/>
        </p:nvGrpSpPr>
        <p:grpSpPr>
          <a:xfrm>
            <a:off x="7600950" y="5469890"/>
            <a:ext cx="3086100" cy="445135"/>
            <a:chOff x="0" y="0"/>
            <a:chExt cx="812800" cy="117237"/>
          </a:xfrm>
        </p:grpSpPr>
        <p:sp>
          <p:nvSpPr>
            <p:cNvPr id="7" name="Freeform 7"/>
            <p:cNvSpPr/>
            <p:nvPr/>
          </p:nvSpPr>
          <p:spPr>
            <a:xfrm>
              <a:off x="0" y="0"/>
              <a:ext cx="812800" cy="117237"/>
            </a:xfrm>
            <a:custGeom>
              <a:avLst/>
              <a:gdLst/>
              <a:ahLst/>
              <a:cxnLst/>
              <a:rect l="l" t="t" r="r" b="b"/>
              <a:pathLst>
                <a:path w="812800" h="117237">
                  <a:moveTo>
                    <a:pt x="0" y="0"/>
                  </a:moveTo>
                  <a:lnTo>
                    <a:pt x="812800" y="0"/>
                  </a:lnTo>
                  <a:lnTo>
                    <a:pt x="812800" y="117237"/>
                  </a:lnTo>
                  <a:lnTo>
                    <a:pt x="0" y="117237"/>
                  </a:lnTo>
                  <a:close/>
                </a:path>
              </a:pathLst>
            </a:custGeom>
            <a:solidFill>
              <a:srgbClr val="EDC254"/>
            </a:solidFill>
          </p:spPr>
        </p:sp>
        <p:sp>
          <p:nvSpPr>
            <p:cNvPr id="8" name="TextBox 8"/>
            <p:cNvSpPr txBox="1"/>
            <p:nvPr/>
          </p:nvSpPr>
          <p:spPr>
            <a:xfrm>
              <a:off x="0" y="-47625"/>
              <a:ext cx="812800" cy="164862"/>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1028700" y="2730500"/>
            <a:ext cx="3198845" cy="609546"/>
          </a:xfrm>
          <a:prstGeom prst="rect">
            <a:avLst/>
          </a:prstGeom>
        </p:spPr>
        <p:txBody>
          <a:bodyPr lIns="0" tIns="0" rIns="0" bIns="0" rtlCol="0" anchor="t">
            <a:spAutoFit/>
          </a:bodyPr>
          <a:lstStyle/>
          <a:p>
            <a:pPr>
              <a:lnSpc>
                <a:spcPts val="4955"/>
              </a:lnSpc>
              <a:spcBef>
                <a:spcPct val="0"/>
              </a:spcBef>
            </a:pPr>
            <a:r>
              <a:rPr lang="en-US" sz="3539">
                <a:solidFill>
                  <a:srgbClr val="000000"/>
                </a:solidFill>
                <a:latin typeface="Lato Bold"/>
              </a:rPr>
              <a:t>ABOUT OUR</a:t>
            </a:r>
          </a:p>
        </p:txBody>
      </p:sp>
      <p:sp>
        <p:nvSpPr>
          <p:cNvPr id="10" name="TextBox 10"/>
          <p:cNvSpPr txBox="1"/>
          <p:nvPr/>
        </p:nvSpPr>
        <p:spPr>
          <a:xfrm>
            <a:off x="1028700" y="3292421"/>
            <a:ext cx="4592442" cy="1061536"/>
          </a:xfrm>
          <a:prstGeom prst="rect">
            <a:avLst/>
          </a:prstGeom>
        </p:spPr>
        <p:txBody>
          <a:bodyPr lIns="0" tIns="0" rIns="0" bIns="0" rtlCol="0" anchor="t">
            <a:spAutoFit/>
          </a:bodyPr>
          <a:lstStyle/>
          <a:p>
            <a:pPr>
              <a:lnSpc>
                <a:spcPts val="8690"/>
              </a:lnSpc>
              <a:spcBef>
                <a:spcPct val="0"/>
              </a:spcBef>
            </a:pPr>
            <a:r>
              <a:rPr lang="en-US" sz="6207">
                <a:solidFill>
                  <a:srgbClr val="000000"/>
                </a:solidFill>
                <a:latin typeface="League Spartan"/>
              </a:rPr>
              <a:t>TARGET </a:t>
            </a:r>
          </a:p>
        </p:txBody>
      </p:sp>
      <p:sp>
        <p:nvSpPr>
          <p:cNvPr id="11" name="TextBox 11"/>
          <p:cNvSpPr txBox="1"/>
          <p:nvPr/>
        </p:nvSpPr>
        <p:spPr>
          <a:xfrm>
            <a:off x="1048659" y="4627023"/>
            <a:ext cx="4265219" cy="3653821"/>
          </a:xfrm>
          <a:prstGeom prst="rect">
            <a:avLst/>
          </a:prstGeom>
        </p:spPr>
        <p:txBody>
          <a:bodyPr lIns="0" tIns="0" rIns="0" bIns="0" rtlCol="0" anchor="t">
            <a:spAutoFit/>
          </a:bodyPr>
          <a:lstStyle/>
          <a:p>
            <a:pPr>
              <a:lnSpc>
                <a:spcPts val="4086"/>
              </a:lnSpc>
              <a:spcBef>
                <a:spcPct val="0"/>
              </a:spcBef>
            </a:pPr>
            <a:r>
              <a:rPr lang="en-US" sz="2918" dirty="0">
                <a:solidFill>
                  <a:srgbClr val="2A0947"/>
                </a:solidFill>
                <a:latin typeface="Poppins"/>
              </a:rPr>
              <a:t>Utilizing robust data analytics to extract actionable insights and drive informed decision-making across diverse industries</a:t>
            </a:r>
          </a:p>
        </p:txBody>
      </p:sp>
      <p:sp>
        <p:nvSpPr>
          <p:cNvPr id="12" name="TextBox 12"/>
          <p:cNvSpPr txBox="1"/>
          <p:nvPr/>
        </p:nvSpPr>
        <p:spPr>
          <a:xfrm>
            <a:off x="13732719" y="2730500"/>
            <a:ext cx="3198845" cy="614947"/>
          </a:xfrm>
          <a:prstGeom prst="rect">
            <a:avLst/>
          </a:prstGeom>
        </p:spPr>
        <p:txBody>
          <a:bodyPr lIns="0" tIns="0" rIns="0" bIns="0" rtlCol="0" anchor="t">
            <a:spAutoFit/>
          </a:bodyPr>
          <a:lstStyle/>
          <a:p>
            <a:pPr algn="r">
              <a:lnSpc>
                <a:spcPts val="4955"/>
              </a:lnSpc>
              <a:spcBef>
                <a:spcPct val="0"/>
              </a:spcBef>
            </a:pPr>
            <a:r>
              <a:rPr lang="en-US" sz="3539">
                <a:solidFill>
                  <a:srgbClr val="000000"/>
                </a:solidFill>
                <a:latin typeface="Lato Bold"/>
              </a:rPr>
              <a:t>ABOUT OUR</a:t>
            </a:r>
          </a:p>
        </p:txBody>
      </p:sp>
      <p:sp>
        <p:nvSpPr>
          <p:cNvPr id="13" name="TextBox 13"/>
          <p:cNvSpPr txBox="1"/>
          <p:nvPr/>
        </p:nvSpPr>
        <p:spPr>
          <a:xfrm>
            <a:off x="12974122" y="3292421"/>
            <a:ext cx="4052692" cy="1061536"/>
          </a:xfrm>
          <a:prstGeom prst="rect">
            <a:avLst/>
          </a:prstGeom>
        </p:spPr>
        <p:txBody>
          <a:bodyPr lIns="0" tIns="0" rIns="0" bIns="0" rtlCol="0" anchor="t">
            <a:spAutoFit/>
          </a:bodyPr>
          <a:lstStyle/>
          <a:p>
            <a:pPr algn="r">
              <a:lnSpc>
                <a:spcPts val="8690"/>
              </a:lnSpc>
              <a:spcBef>
                <a:spcPct val="0"/>
              </a:spcBef>
            </a:pPr>
            <a:r>
              <a:rPr lang="en-US" sz="6207">
                <a:solidFill>
                  <a:srgbClr val="000000"/>
                </a:solidFill>
                <a:latin typeface="League Spartan"/>
              </a:rPr>
              <a:t>GOAL </a:t>
            </a:r>
          </a:p>
        </p:txBody>
      </p:sp>
      <p:sp>
        <p:nvSpPr>
          <p:cNvPr id="14" name="TextBox 14"/>
          <p:cNvSpPr txBox="1"/>
          <p:nvPr/>
        </p:nvSpPr>
        <p:spPr>
          <a:xfrm>
            <a:off x="12344400" y="4534783"/>
            <a:ext cx="5063414" cy="3653821"/>
          </a:xfrm>
          <a:prstGeom prst="rect">
            <a:avLst/>
          </a:prstGeom>
        </p:spPr>
        <p:txBody>
          <a:bodyPr wrap="square" lIns="0" tIns="0" rIns="0" bIns="0" rtlCol="0" anchor="t">
            <a:spAutoFit/>
          </a:bodyPr>
          <a:lstStyle/>
          <a:p>
            <a:pPr>
              <a:lnSpc>
                <a:spcPts val="4086"/>
              </a:lnSpc>
              <a:spcBef>
                <a:spcPct val="0"/>
              </a:spcBef>
            </a:pPr>
            <a:r>
              <a:rPr lang="en-US" sz="2918" dirty="0">
                <a:solidFill>
                  <a:srgbClr val="2A0947"/>
                </a:solidFill>
                <a:latin typeface="Poppins"/>
              </a:rPr>
              <a:t>Enhancing organizational efficiency and effectiveness through the strategic application of data-driven approaches, ultimately driving growth and innovation.</a:t>
            </a:r>
          </a:p>
        </p:txBody>
      </p:sp>
      <p:grpSp>
        <p:nvGrpSpPr>
          <p:cNvPr id="15" name="Group 15"/>
          <p:cNvGrpSpPr/>
          <p:nvPr/>
        </p:nvGrpSpPr>
        <p:grpSpPr>
          <a:xfrm>
            <a:off x="0" y="0"/>
            <a:ext cx="3086100" cy="826135"/>
            <a:chOff x="0" y="0"/>
            <a:chExt cx="812800" cy="217583"/>
          </a:xfrm>
        </p:grpSpPr>
        <p:sp>
          <p:nvSpPr>
            <p:cNvPr id="16" name="Freeform 16"/>
            <p:cNvSpPr/>
            <p:nvPr/>
          </p:nvSpPr>
          <p:spPr>
            <a:xfrm>
              <a:off x="0" y="0"/>
              <a:ext cx="812800" cy="217583"/>
            </a:xfrm>
            <a:custGeom>
              <a:avLst/>
              <a:gdLst/>
              <a:ahLst/>
              <a:cxnLst/>
              <a:rect l="l" t="t" r="r" b="b"/>
              <a:pathLst>
                <a:path w="812800" h="217583">
                  <a:moveTo>
                    <a:pt x="0" y="0"/>
                  </a:moveTo>
                  <a:lnTo>
                    <a:pt x="812800" y="0"/>
                  </a:lnTo>
                  <a:lnTo>
                    <a:pt x="812800" y="217583"/>
                  </a:lnTo>
                  <a:lnTo>
                    <a:pt x="0" y="217583"/>
                  </a:lnTo>
                  <a:close/>
                </a:path>
              </a:pathLst>
            </a:custGeom>
            <a:solidFill>
              <a:srgbClr val="EDC254"/>
            </a:solidFill>
          </p:spPr>
        </p:sp>
        <p:sp>
          <p:nvSpPr>
            <p:cNvPr id="17" name="TextBox 17"/>
            <p:cNvSpPr txBox="1"/>
            <p:nvPr/>
          </p:nvSpPr>
          <p:spPr>
            <a:xfrm>
              <a:off x="0" y="-47625"/>
              <a:ext cx="812800" cy="265208"/>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5201900" y="9460865"/>
            <a:ext cx="3086100" cy="826135"/>
            <a:chOff x="0" y="0"/>
            <a:chExt cx="812800" cy="217583"/>
          </a:xfrm>
        </p:grpSpPr>
        <p:sp>
          <p:nvSpPr>
            <p:cNvPr id="19" name="Freeform 19"/>
            <p:cNvSpPr/>
            <p:nvPr/>
          </p:nvSpPr>
          <p:spPr>
            <a:xfrm>
              <a:off x="0" y="0"/>
              <a:ext cx="812800" cy="217583"/>
            </a:xfrm>
            <a:custGeom>
              <a:avLst/>
              <a:gdLst/>
              <a:ahLst/>
              <a:cxnLst/>
              <a:rect l="l" t="t" r="r" b="b"/>
              <a:pathLst>
                <a:path w="812800" h="217583">
                  <a:moveTo>
                    <a:pt x="0" y="0"/>
                  </a:moveTo>
                  <a:lnTo>
                    <a:pt x="812800" y="0"/>
                  </a:lnTo>
                  <a:lnTo>
                    <a:pt x="812800" y="217583"/>
                  </a:lnTo>
                  <a:lnTo>
                    <a:pt x="0" y="217583"/>
                  </a:lnTo>
                  <a:close/>
                </a:path>
              </a:pathLst>
            </a:custGeom>
            <a:solidFill>
              <a:srgbClr val="EDC254"/>
            </a:solidFill>
          </p:spPr>
        </p:sp>
        <p:sp>
          <p:nvSpPr>
            <p:cNvPr id="20" name="TextBox 20"/>
            <p:cNvSpPr txBox="1"/>
            <p:nvPr/>
          </p:nvSpPr>
          <p:spPr>
            <a:xfrm>
              <a:off x="0" y="-47625"/>
              <a:ext cx="812800" cy="265208"/>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497647" y="5097446"/>
            <a:ext cx="15555166" cy="2"/>
          </a:xfrm>
          <a:prstGeom prst="line">
            <a:avLst/>
          </a:prstGeom>
          <a:ln w="28575" cap="flat">
            <a:solidFill>
              <a:srgbClr val="000000"/>
            </a:solidFill>
            <a:prstDash val="solid"/>
            <a:headEnd type="none" w="sm" len="sm"/>
            <a:tailEnd type="none" w="sm" len="sm"/>
          </a:ln>
        </p:spPr>
      </p:sp>
      <p:grpSp>
        <p:nvGrpSpPr>
          <p:cNvPr id="12" name="Group 12"/>
          <p:cNvGrpSpPr/>
          <p:nvPr/>
        </p:nvGrpSpPr>
        <p:grpSpPr>
          <a:xfrm>
            <a:off x="15824200" y="-2940108"/>
            <a:ext cx="1435100" cy="5880217"/>
            <a:chOff x="0" y="0"/>
            <a:chExt cx="377969" cy="1548699"/>
          </a:xfrm>
        </p:grpSpPr>
        <p:sp>
          <p:nvSpPr>
            <p:cNvPr id="13" name="Freeform 13"/>
            <p:cNvSpPr/>
            <p:nvPr/>
          </p:nvSpPr>
          <p:spPr>
            <a:xfrm>
              <a:off x="0" y="0"/>
              <a:ext cx="377969" cy="1548699"/>
            </a:xfrm>
            <a:custGeom>
              <a:avLst/>
              <a:gdLst/>
              <a:ahLst/>
              <a:cxnLst/>
              <a:rect l="l" t="t" r="r" b="b"/>
              <a:pathLst>
                <a:path w="377969" h="1548699">
                  <a:moveTo>
                    <a:pt x="188984" y="0"/>
                  </a:moveTo>
                  <a:lnTo>
                    <a:pt x="188984" y="0"/>
                  </a:lnTo>
                  <a:cubicBezTo>
                    <a:pt x="239106" y="0"/>
                    <a:pt x="287175" y="19911"/>
                    <a:pt x="322616" y="55352"/>
                  </a:cubicBezTo>
                  <a:cubicBezTo>
                    <a:pt x="358058" y="90794"/>
                    <a:pt x="377969" y="138863"/>
                    <a:pt x="377969" y="188984"/>
                  </a:cubicBezTo>
                  <a:lnTo>
                    <a:pt x="377969" y="1359715"/>
                  </a:lnTo>
                  <a:cubicBezTo>
                    <a:pt x="377969" y="1464088"/>
                    <a:pt x="293358" y="1548699"/>
                    <a:pt x="188984" y="1548699"/>
                  </a:cubicBezTo>
                  <a:lnTo>
                    <a:pt x="188984" y="1548699"/>
                  </a:lnTo>
                  <a:cubicBezTo>
                    <a:pt x="138863" y="1548699"/>
                    <a:pt x="90794" y="1528788"/>
                    <a:pt x="55352" y="1493347"/>
                  </a:cubicBezTo>
                  <a:cubicBezTo>
                    <a:pt x="19911" y="1457905"/>
                    <a:pt x="0" y="1409836"/>
                    <a:pt x="0" y="1359715"/>
                  </a:cubicBezTo>
                  <a:lnTo>
                    <a:pt x="0" y="188984"/>
                  </a:lnTo>
                  <a:cubicBezTo>
                    <a:pt x="0" y="84611"/>
                    <a:pt x="84611" y="0"/>
                    <a:pt x="188984" y="0"/>
                  </a:cubicBezTo>
                  <a:close/>
                </a:path>
              </a:pathLst>
            </a:custGeom>
            <a:solidFill>
              <a:srgbClr val="EDC254"/>
            </a:solidFill>
          </p:spPr>
        </p:sp>
        <p:sp>
          <p:nvSpPr>
            <p:cNvPr id="14" name="TextBox 14"/>
            <p:cNvSpPr txBox="1"/>
            <p:nvPr/>
          </p:nvSpPr>
          <p:spPr>
            <a:xfrm>
              <a:off x="0" y="-47625"/>
              <a:ext cx="377969" cy="1596324"/>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1028700" y="942975"/>
            <a:ext cx="9127251" cy="670055"/>
          </a:xfrm>
          <a:prstGeom prst="rect">
            <a:avLst/>
          </a:prstGeom>
        </p:spPr>
        <p:txBody>
          <a:bodyPr wrap="square" lIns="0" tIns="0" rIns="0" bIns="0" rtlCol="0" anchor="t">
            <a:spAutoFit/>
          </a:bodyPr>
          <a:lstStyle/>
          <a:p>
            <a:pPr>
              <a:lnSpc>
                <a:spcPts val="5751"/>
              </a:lnSpc>
              <a:spcBef>
                <a:spcPct val="0"/>
              </a:spcBef>
            </a:pPr>
            <a:r>
              <a:rPr lang="en-US" sz="4108" dirty="0">
                <a:solidFill>
                  <a:srgbClr val="000000"/>
                </a:solidFill>
                <a:latin typeface="Lato Bold"/>
              </a:rPr>
              <a:t>Deciphering Pharmaceutical Dynamics</a:t>
            </a:r>
          </a:p>
        </p:txBody>
      </p:sp>
      <p:sp>
        <p:nvSpPr>
          <p:cNvPr id="16" name="TextBox 16"/>
          <p:cNvSpPr txBox="1"/>
          <p:nvPr/>
        </p:nvSpPr>
        <p:spPr>
          <a:xfrm>
            <a:off x="1028700" y="1583463"/>
            <a:ext cx="8267700" cy="1002710"/>
          </a:xfrm>
          <a:prstGeom prst="rect">
            <a:avLst/>
          </a:prstGeom>
        </p:spPr>
        <p:txBody>
          <a:bodyPr wrap="square" lIns="0" tIns="0" rIns="0" bIns="0" rtlCol="0" anchor="t">
            <a:spAutoFit/>
          </a:bodyPr>
          <a:lstStyle/>
          <a:p>
            <a:pPr>
              <a:lnSpc>
                <a:spcPts val="8137"/>
              </a:lnSpc>
              <a:spcBef>
                <a:spcPct val="0"/>
              </a:spcBef>
            </a:pPr>
            <a:r>
              <a:rPr lang="en-US" sz="5812" dirty="0">
                <a:solidFill>
                  <a:srgbClr val="000000"/>
                </a:solidFill>
                <a:latin typeface="League Spartan"/>
              </a:rPr>
              <a:t>A Holistic Exploration</a:t>
            </a:r>
          </a:p>
        </p:txBody>
      </p:sp>
      <p:sp>
        <p:nvSpPr>
          <p:cNvPr id="20" name="TextBox 20"/>
          <p:cNvSpPr txBox="1"/>
          <p:nvPr/>
        </p:nvSpPr>
        <p:spPr>
          <a:xfrm>
            <a:off x="495605" y="6537497"/>
            <a:ext cx="2221139" cy="699359"/>
          </a:xfrm>
          <a:prstGeom prst="rect">
            <a:avLst/>
          </a:prstGeom>
        </p:spPr>
        <p:txBody>
          <a:bodyPr wrap="square" lIns="0" tIns="0" rIns="0" bIns="0" rtlCol="0" anchor="t">
            <a:spAutoFit/>
          </a:bodyPr>
          <a:lstStyle/>
          <a:p>
            <a:pPr>
              <a:lnSpc>
                <a:spcPts val="2768"/>
              </a:lnSpc>
              <a:spcBef>
                <a:spcPct val="0"/>
              </a:spcBef>
            </a:pPr>
            <a:r>
              <a:rPr lang="en-US" sz="1977" b="1" dirty="0">
                <a:solidFill>
                  <a:srgbClr val="2A0947"/>
                </a:solidFill>
                <a:latin typeface="Poppins"/>
              </a:rPr>
              <a:t>Yearly Approval Trends of Drugs</a:t>
            </a:r>
          </a:p>
        </p:txBody>
      </p:sp>
      <p:grpSp>
        <p:nvGrpSpPr>
          <p:cNvPr id="22" name="Group 22"/>
          <p:cNvGrpSpPr/>
          <p:nvPr/>
        </p:nvGrpSpPr>
        <p:grpSpPr>
          <a:xfrm>
            <a:off x="15824200" y="2979824"/>
            <a:ext cx="1435100" cy="1764780"/>
            <a:chOff x="0" y="0"/>
            <a:chExt cx="377969" cy="464798"/>
          </a:xfrm>
        </p:grpSpPr>
        <p:sp>
          <p:nvSpPr>
            <p:cNvPr id="23" name="Freeform 23"/>
            <p:cNvSpPr/>
            <p:nvPr/>
          </p:nvSpPr>
          <p:spPr>
            <a:xfrm>
              <a:off x="0" y="0"/>
              <a:ext cx="377969" cy="464798"/>
            </a:xfrm>
            <a:custGeom>
              <a:avLst/>
              <a:gdLst/>
              <a:ahLst/>
              <a:cxnLst/>
              <a:rect l="l" t="t" r="r" b="b"/>
              <a:pathLst>
                <a:path w="377969" h="464798">
                  <a:moveTo>
                    <a:pt x="188984" y="0"/>
                  </a:moveTo>
                  <a:lnTo>
                    <a:pt x="188984" y="0"/>
                  </a:lnTo>
                  <a:cubicBezTo>
                    <a:pt x="239106" y="0"/>
                    <a:pt x="287175" y="19911"/>
                    <a:pt x="322616" y="55352"/>
                  </a:cubicBezTo>
                  <a:cubicBezTo>
                    <a:pt x="358058" y="90794"/>
                    <a:pt x="377969" y="138863"/>
                    <a:pt x="377969" y="188984"/>
                  </a:cubicBezTo>
                  <a:lnTo>
                    <a:pt x="377969" y="275814"/>
                  </a:lnTo>
                  <a:cubicBezTo>
                    <a:pt x="377969" y="380187"/>
                    <a:pt x="293358" y="464798"/>
                    <a:pt x="188984" y="464798"/>
                  </a:cubicBezTo>
                  <a:lnTo>
                    <a:pt x="188984" y="464798"/>
                  </a:lnTo>
                  <a:cubicBezTo>
                    <a:pt x="138863" y="464798"/>
                    <a:pt x="90794" y="444887"/>
                    <a:pt x="55352" y="409446"/>
                  </a:cubicBezTo>
                  <a:cubicBezTo>
                    <a:pt x="19911" y="374004"/>
                    <a:pt x="0" y="325935"/>
                    <a:pt x="0" y="275814"/>
                  </a:cubicBezTo>
                  <a:lnTo>
                    <a:pt x="0" y="188984"/>
                  </a:lnTo>
                  <a:cubicBezTo>
                    <a:pt x="0" y="84611"/>
                    <a:pt x="84611" y="0"/>
                    <a:pt x="188984" y="0"/>
                  </a:cubicBezTo>
                  <a:close/>
                </a:path>
              </a:pathLst>
            </a:custGeom>
            <a:solidFill>
              <a:srgbClr val="EDC254"/>
            </a:solidFill>
          </p:spPr>
        </p:sp>
        <p:sp>
          <p:nvSpPr>
            <p:cNvPr id="24" name="TextBox 24"/>
            <p:cNvSpPr txBox="1"/>
            <p:nvPr/>
          </p:nvSpPr>
          <p:spPr>
            <a:xfrm>
              <a:off x="0" y="-47625"/>
              <a:ext cx="377969" cy="512423"/>
            </a:xfrm>
            <a:prstGeom prst="rect">
              <a:avLst/>
            </a:prstGeom>
          </p:spPr>
          <p:txBody>
            <a:bodyPr lIns="50800" tIns="50800" rIns="50800" bIns="50800" rtlCol="0" anchor="ctr"/>
            <a:lstStyle/>
            <a:p>
              <a:pPr algn="ctr">
                <a:lnSpc>
                  <a:spcPts val="2659"/>
                </a:lnSpc>
              </a:pPr>
              <a:endParaRPr/>
            </a:p>
          </p:txBody>
        </p:sp>
      </p:grpSp>
      <p:grpSp>
        <p:nvGrpSpPr>
          <p:cNvPr id="25" name="Group 25"/>
          <p:cNvGrpSpPr/>
          <p:nvPr/>
        </p:nvGrpSpPr>
        <p:grpSpPr>
          <a:xfrm>
            <a:off x="-1108617" y="5351508"/>
            <a:ext cx="1435100" cy="5880217"/>
            <a:chOff x="0" y="0"/>
            <a:chExt cx="377969" cy="1548699"/>
          </a:xfrm>
        </p:grpSpPr>
        <p:sp>
          <p:nvSpPr>
            <p:cNvPr id="26" name="Freeform 26"/>
            <p:cNvSpPr/>
            <p:nvPr/>
          </p:nvSpPr>
          <p:spPr>
            <a:xfrm>
              <a:off x="0" y="0"/>
              <a:ext cx="377969" cy="1548699"/>
            </a:xfrm>
            <a:custGeom>
              <a:avLst/>
              <a:gdLst/>
              <a:ahLst/>
              <a:cxnLst/>
              <a:rect l="l" t="t" r="r" b="b"/>
              <a:pathLst>
                <a:path w="377969" h="1548699">
                  <a:moveTo>
                    <a:pt x="188984" y="0"/>
                  </a:moveTo>
                  <a:lnTo>
                    <a:pt x="188984" y="0"/>
                  </a:lnTo>
                  <a:cubicBezTo>
                    <a:pt x="239106" y="0"/>
                    <a:pt x="287175" y="19911"/>
                    <a:pt x="322616" y="55352"/>
                  </a:cubicBezTo>
                  <a:cubicBezTo>
                    <a:pt x="358058" y="90794"/>
                    <a:pt x="377969" y="138863"/>
                    <a:pt x="377969" y="188984"/>
                  </a:cubicBezTo>
                  <a:lnTo>
                    <a:pt x="377969" y="1359715"/>
                  </a:lnTo>
                  <a:cubicBezTo>
                    <a:pt x="377969" y="1464088"/>
                    <a:pt x="293358" y="1548699"/>
                    <a:pt x="188984" y="1548699"/>
                  </a:cubicBezTo>
                  <a:lnTo>
                    <a:pt x="188984" y="1548699"/>
                  </a:lnTo>
                  <a:cubicBezTo>
                    <a:pt x="138863" y="1548699"/>
                    <a:pt x="90794" y="1528788"/>
                    <a:pt x="55352" y="1493347"/>
                  </a:cubicBezTo>
                  <a:cubicBezTo>
                    <a:pt x="19911" y="1457905"/>
                    <a:pt x="0" y="1409836"/>
                    <a:pt x="0" y="1359715"/>
                  </a:cubicBezTo>
                  <a:lnTo>
                    <a:pt x="0" y="188984"/>
                  </a:lnTo>
                  <a:cubicBezTo>
                    <a:pt x="0" y="84611"/>
                    <a:pt x="84611" y="0"/>
                    <a:pt x="188984" y="0"/>
                  </a:cubicBezTo>
                  <a:close/>
                </a:path>
              </a:pathLst>
            </a:custGeom>
            <a:solidFill>
              <a:srgbClr val="EDC254"/>
            </a:solidFill>
          </p:spPr>
        </p:sp>
        <p:sp>
          <p:nvSpPr>
            <p:cNvPr id="27" name="TextBox 27"/>
            <p:cNvSpPr txBox="1"/>
            <p:nvPr/>
          </p:nvSpPr>
          <p:spPr>
            <a:xfrm>
              <a:off x="0" y="-47625"/>
              <a:ext cx="377969" cy="1596324"/>
            </a:xfrm>
            <a:prstGeom prst="rect">
              <a:avLst/>
            </a:prstGeom>
          </p:spPr>
          <p:txBody>
            <a:bodyPr lIns="50800" tIns="50800" rIns="50800" bIns="50800" rtlCol="0" anchor="ctr"/>
            <a:lstStyle/>
            <a:p>
              <a:pPr algn="ctr">
                <a:lnSpc>
                  <a:spcPts val="2659"/>
                </a:lnSpc>
              </a:pPr>
              <a:endParaRPr/>
            </a:p>
          </p:txBody>
        </p:sp>
      </p:grpSp>
      <p:grpSp>
        <p:nvGrpSpPr>
          <p:cNvPr id="29" name="Group 28">
            <a:extLst>
              <a:ext uri="{FF2B5EF4-FFF2-40B4-BE49-F238E27FC236}">
                <a16:creationId xmlns:a16="http://schemas.microsoft.com/office/drawing/2014/main" id="{42524A55-DA9C-5A2F-790E-ECD12A06D9A0}"/>
              </a:ext>
            </a:extLst>
          </p:cNvPr>
          <p:cNvGrpSpPr/>
          <p:nvPr/>
        </p:nvGrpSpPr>
        <p:grpSpPr>
          <a:xfrm>
            <a:off x="495607" y="3980153"/>
            <a:ext cx="2221139" cy="2209100"/>
            <a:chOff x="4858116" y="3898021"/>
            <a:chExt cx="2490958" cy="2490958"/>
          </a:xfrm>
        </p:grpSpPr>
        <p:grpSp>
          <p:nvGrpSpPr>
            <p:cNvPr id="30" name="Group 3">
              <a:extLst>
                <a:ext uri="{FF2B5EF4-FFF2-40B4-BE49-F238E27FC236}">
                  <a16:creationId xmlns:a16="http://schemas.microsoft.com/office/drawing/2014/main" id="{879A47ED-0129-920C-D5AF-F4F4A41B5F6B}"/>
                </a:ext>
              </a:extLst>
            </p:cNvPr>
            <p:cNvGrpSpPr/>
            <p:nvPr/>
          </p:nvGrpSpPr>
          <p:grpSpPr>
            <a:xfrm>
              <a:off x="4858116" y="3898021"/>
              <a:ext cx="2490958" cy="2490958"/>
              <a:chOff x="0" y="0"/>
              <a:chExt cx="812800" cy="812800"/>
            </a:xfrm>
          </p:grpSpPr>
          <p:sp>
            <p:nvSpPr>
              <p:cNvPr id="32" name="Freeform 4">
                <a:extLst>
                  <a:ext uri="{FF2B5EF4-FFF2-40B4-BE49-F238E27FC236}">
                    <a16:creationId xmlns:a16="http://schemas.microsoft.com/office/drawing/2014/main" id="{4ABE0B76-CA6E-0154-B965-1BA5ED7BC9F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C254"/>
              </a:solidFill>
            </p:spPr>
          </p:sp>
          <p:sp>
            <p:nvSpPr>
              <p:cNvPr id="33" name="TextBox 5">
                <a:extLst>
                  <a:ext uri="{FF2B5EF4-FFF2-40B4-BE49-F238E27FC236}">
                    <a16:creationId xmlns:a16="http://schemas.microsoft.com/office/drawing/2014/main" id="{EEA03E20-C3B0-6458-C184-D32ED5024A63}"/>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31" name="TextBox 17">
              <a:extLst>
                <a:ext uri="{FF2B5EF4-FFF2-40B4-BE49-F238E27FC236}">
                  <a16:creationId xmlns:a16="http://schemas.microsoft.com/office/drawing/2014/main" id="{DEBCB61A-529A-BCB1-6BF1-69CAE62335FA}"/>
                </a:ext>
              </a:extLst>
            </p:cNvPr>
            <p:cNvSpPr txBox="1"/>
            <p:nvPr/>
          </p:nvSpPr>
          <p:spPr>
            <a:xfrm>
              <a:off x="5278491" y="4431234"/>
              <a:ext cx="1650206" cy="1420769"/>
            </a:xfrm>
            <a:prstGeom prst="rect">
              <a:avLst/>
            </a:prstGeom>
          </p:spPr>
          <p:txBody>
            <a:bodyPr lIns="0" tIns="0" rIns="0" bIns="0" rtlCol="0" anchor="t">
              <a:spAutoFit/>
            </a:bodyPr>
            <a:lstStyle/>
            <a:p>
              <a:pPr algn="ctr">
                <a:lnSpc>
                  <a:spcPts val="11626"/>
                </a:lnSpc>
                <a:spcBef>
                  <a:spcPct val="0"/>
                </a:spcBef>
              </a:pPr>
              <a:r>
                <a:rPr lang="en-US" sz="8304" dirty="0">
                  <a:solidFill>
                    <a:srgbClr val="000000"/>
                  </a:solidFill>
                  <a:latin typeface="League Spartan"/>
                </a:rPr>
                <a:t>1</a:t>
              </a:r>
            </a:p>
          </p:txBody>
        </p:sp>
      </p:grpSp>
      <p:grpSp>
        <p:nvGrpSpPr>
          <p:cNvPr id="39" name="Group 38">
            <a:extLst>
              <a:ext uri="{FF2B5EF4-FFF2-40B4-BE49-F238E27FC236}">
                <a16:creationId xmlns:a16="http://schemas.microsoft.com/office/drawing/2014/main" id="{6542BDA8-9211-1F7C-8C82-5706684D3787}"/>
              </a:ext>
            </a:extLst>
          </p:cNvPr>
          <p:cNvGrpSpPr/>
          <p:nvPr/>
        </p:nvGrpSpPr>
        <p:grpSpPr>
          <a:xfrm>
            <a:off x="13857061" y="3947440"/>
            <a:ext cx="2221139" cy="2209100"/>
            <a:chOff x="4858116" y="3898021"/>
            <a:chExt cx="2490958" cy="2490958"/>
          </a:xfrm>
        </p:grpSpPr>
        <p:grpSp>
          <p:nvGrpSpPr>
            <p:cNvPr id="40" name="Group 3">
              <a:extLst>
                <a:ext uri="{FF2B5EF4-FFF2-40B4-BE49-F238E27FC236}">
                  <a16:creationId xmlns:a16="http://schemas.microsoft.com/office/drawing/2014/main" id="{5CF3C484-46A2-DB2E-5167-788A194DA57F}"/>
                </a:ext>
              </a:extLst>
            </p:cNvPr>
            <p:cNvGrpSpPr/>
            <p:nvPr/>
          </p:nvGrpSpPr>
          <p:grpSpPr>
            <a:xfrm>
              <a:off x="4858116" y="3898021"/>
              <a:ext cx="2490958" cy="2490958"/>
              <a:chOff x="0" y="0"/>
              <a:chExt cx="812800" cy="812800"/>
            </a:xfrm>
          </p:grpSpPr>
          <p:sp>
            <p:nvSpPr>
              <p:cNvPr id="42" name="Freeform 4">
                <a:extLst>
                  <a:ext uri="{FF2B5EF4-FFF2-40B4-BE49-F238E27FC236}">
                    <a16:creationId xmlns:a16="http://schemas.microsoft.com/office/drawing/2014/main" id="{209DA42E-0F7F-4B0C-00EE-95DB1DD47FE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C254"/>
              </a:solidFill>
            </p:spPr>
          </p:sp>
          <p:sp>
            <p:nvSpPr>
              <p:cNvPr id="43" name="TextBox 5">
                <a:extLst>
                  <a:ext uri="{FF2B5EF4-FFF2-40B4-BE49-F238E27FC236}">
                    <a16:creationId xmlns:a16="http://schemas.microsoft.com/office/drawing/2014/main" id="{7ACD8DD0-D0BC-C9B9-1142-8D3326D714FD}"/>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41" name="TextBox 17">
              <a:extLst>
                <a:ext uri="{FF2B5EF4-FFF2-40B4-BE49-F238E27FC236}">
                  <a16:creationId xmlns:a16="http://schemas.microsoft.com/office/drawing/2014/main" id="{9EF95DB1-438F-BFDD-9C23-B86861F5875A}"/>
                </a:ext>
              </a:extLst>
            </p:cNvPr>
            <p:cNvSpPr txBox="1"/>
            <p:nvPr/>
          </p:nvSpPr>
          <p:spPr>
            <a:xfrm>
              <a:off x="5278491" y="4431234"/>
              <a:ext cx="1650206" cy="1618318"/>
            </a:xfrm>
            <a:prstGeom prst="rect">
              <a:avLst/>
            </a:prstGeom>
          </p:spPr>
          <p:txBody>
            <a:bodyPr lIns="0" tIns="0" rIns="0" bIns="0" rtlCol="0" anchor="t">
              <a:spAutoFit/>
            </a:bodyPr>
            <a:lstStyle/>
            <a:p>
              <a:pPr algn="ctr">
                <a:lnSpc>
                  <a:spcPts val="11626"/>
                </a:lnSpc>
                <a:spcBef>
                  <a:spcPct val="0"/>
                </a:spcBef>
              </a:pPr>
              <a:r>
                <a:rPr lang="en-US" sz="8304" dirty="0">
                  <a:solidFill>
                    <a:srgbClr val="000000"/>
                  </a:solidFill>
                  <a:latin typeface="League Spartan"/>
                </a:rPr>
                <a:t>6</a:t>
              </a:r>
            </a:p>
          </p:txBody>
        </p:sp>
      </p:grpSp>
      <p:grpSp>
        <p:nvGrpSpPr>
          <p:cNvPr id="44" name="Group 43">
            <a:extLst>
              <a:ext uri="{FF2B5EF4-FFF2-40B4-BE49-F238E27FC236}">
                <a16:creationId xmlns:a16="http://schemas.microsoft.com/office/drawing/2014/main" id="{5AB70526-86BF-1B7F-CE82-5F4057A73D58}"/>
              </a:ext>
            </a:extLst>
          </p:cNvPr>
          <p:cNvGrpSpPr/>
          <p:nvPr/>
        </p:nvGrpSpPr>
        <p:grpSpPr>
          <a:xfrm>
            <a:off x="3167898" y="3976178"/>
            <a:ext cx="2221139" cy="2209100"/>
            <a:chOff x="4858116" y="3898021"/>
            <a:chExt cx="2490958" cy="2490958"/>
          </a:xfrm>
        </p:grpSpPr>
        <p:grpSp>
          <p:nvGrpSpPr>
            <p:cNvPr id="45" name="Group 3">
              <a:extLst>
                <a:ext uri="{FF2B5EF4-FFF2-40B4-BE49-F238E27FC236}">
                  <a16:creationId xmlns:a16="http://schemas.microsoft.com/office/drawing/2014/main" id="{FD948866-5B3B-D80B-93CA-908D27047C0F}"/>
                </a:ext>
              </a:extLst>
            </p:cNvPr>
            <p:cNvGrpSpPr/>
            <p:nvPr/>
          </p:nvGrpSpPr>
          <p:grpSpPr>
            <a:xfrm>
              <a:off x="4858116" y="3898021"/>
              <a:ext cx="2490958" cy="2490958"/>
              <a:chOff x="0" y="0"/>
              <a:chExt cx="812800" cy="812800"/>
            </a:xfrm>
          </p:grpSpPr>
          <p:sp>
            <p:nvSpPr>
              <p:cNvPr id="47" name="Freeform 4">
                <a:extLst>
                  <a:ext uri="{FF2B5EF4-FFF2-40B4-BE49-F238E27FC236}">
                    <a16:creationId xmlns:a16="http://schemas.microsoft.com/office/drawing/2014/main" id="{0EF4F8A3-42B3-71D6-C68C-03FCF38697D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C254"/>
              </a:solidFill>
            </p:spPr>
          </p:sp>
          <p:sp>
            <p:nvSpPr>
              <p:cNvPr id="48" name="TextBox 5">
                <a:extLst>
                  <a:ext uri="{FF2B5EF4-FFF2-40B4-BE49-F238E27FC236}">
                    <a16:creationId xmlns:a16="http://schemas.microsoft.com/office/drawing/2014/main" id="{EF3B5673-6C52-7698-290C-5007D44C47DD}"/>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46" name="TextBox 17">
              <a:extLst>
                <a:ext uri="{FF2B5EF4-FFF2-40B4-BE49-F238E27FC236}">
                  <a16:creationId xmlns:a16="http://schemas.microsoft.com/office/drawing/2014/main" id="{E99C7A72-64F7-A1A5-876D-F5464D67D207}"/>
                </a:ext>
              </a:extLst>
            </p:cNvPr>
            <p:cNvSpPr txBox="1"/>
            <p:nvPr/>
          </p:nvSpPr>
          <p:spPr>
            <a:xfrm>
              <a:off x="5278491" y="4431234"/>
              <a:ext cx="1650206" cy="1618318"/>
            </a:xfrm>
            <a:prstGeom prst="rect">
              <a:avLst/>
            </a:prstGeom>
          </p:spPr>
          <p:txBody>
            <a:bodyPr lIns="0" tIns="0" rIns="0" bIns="0" rtlCol="0" anchor="t">
              <a:spAutoFit/>
            </a:bodyPr>
            <a:lstStyle/>
            <a:p>
              <a:pPr algn="ctr">
                <a:lnSpc>
                  <a:spcPts val="11626"/>
                </a:lnSpc>
                <a:spcBef>
                  <a:spcPct val="0"/>
                </a:spcBef>
              </a:pPr>
              <a:r>
                <a:rPr lang="en-US" sz="8304" dirty="0">
                  <a:solidFill>
                    <a:srgbClr val="000000"/>
                  </a:solidFill>
                  <a:latin typeface="League Spartan"/>
                </a:rPr>
                <a:t>2</a:t>
              </a:r>
            </a:p>
          </p:txBody>
        </p:sp>
      </p:grpSp>
      <p:grpSp>
        <p:nvGrpSpPr>
          <p:cNvPr id="49" name="Group 48">
            <a:extLst>
              <a:ext uri="{FF2B5EF4-FFF2-40B4-BE49-F238E27FC236}">
                <a16:creationId xmlns:a16="http://schemas.microsoft.com/office/drawing/2014/main" id="{69FAA7F8-AC47-FD7F-6B29-F36085399D01}"/>
              </a:ext>
            </a:extLst>
          </p:cNvPr>
          <p:cNvGrpSpPr/>
          <p:nvPr/>
        </p:nvGrpSpPr>
        <p:grpSpPr>
          <a:xfrm>
            <a:off x="11184771" y="4066132"/>
            <a:ext cx="2221139" cy="2209100"/>
            <a:chOff x="4858116" y="3898021"/>
            <a:chExt cx="2490958" cy="2490958"/>
          </a:xfrm>
        </p:grpSpPr>
        <p:grpSp>
          <p:nvGrpSpPr>
            <p:cNvPr id="50" name="Group 3">
              <a:extLst>
                <a:ext uri="{FF2B5EF4-FFF2-40B4-BE49-F238E27FC236}">
                  <a16:creationId xmlns:a16="http://schemas.microsoft.com/office/drawing/2014/main" id="{4D698C15-57A3-54DF-A917-4611CBB8E49D}"/>
                </a:ext>
              </a:extLst>
            </p:cNvPr>
            <p:cNvGrpSpPr/>
            <p:nvPr/>
          </p:nvGrpSpPr>
          <p:grpSpPr>
            <a:xfrm>
              <a:off x="4858116" y="3898021"/>
              <a:ext cx="2490958" cy="2490958"/>
              <a:chOff x="0" y="0"/>
              <a:chExt cx="812800" cy="812800"/>
            </a:xfrm>
          </p:grpSpPr>
          <p:sp>
            <p:nvSpPr>
              <p:cNvPr id="52" name="Freeform 4">
                <a:extLst>
                  <a:ext uri="{FF2B5EF4-FFF2-40B4-BE49-F238E27FC236}">
                    <a16:creationId xmlns:a16="http://schemas.microsoft.com/office/drawing/2014/main" id="{7E8F33C4-5DB5-0ACF-623D-2EE6F6CB37A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C254"/>
              </a:solidFill>
            </p:spPr>
          </p:sp>
          <p:sp>
            <p:nvSpPr>
              <p:cNvPr id="53" name="TextBox 5">
                <a:extLst>
                  <a:ext uri="{FF2B5EF4-FFF2-40B4-BE49-F238E27FC236}">
                    <a16:creationId xmlns:a16="http://schemas.microsoft.com/office/drawing/2014/main" id="{12EE0A92-8F67-12A4-36AE-BBA94416623A}"/>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51" name="TextBox 17">
              <a:extLst>
                <a:ext uri="{FF2B5EF4-FFF2-40B4-BE49-F238E27FC236}">
                  <a16:creationId xmlns:a16="http://schemas.microsoft.com/office/drawing/2014/main" id="{12F4F149-4D63-C08B-82C3-34FA3120B9D2}"/>
                </a:ext>
              </a:extLst>
            </p:cNvPr>
            <p:cNvSpPr txBox="1"/>
            <p:nvPr/>
          </p:nvSpPr>
          <p:spPr>
            <a:xfrm>
              <a:off x="5278491" y="4431234"/>
              <a:ext cx="1650206" cy="1618318"/>
            </a:xfrm>
            <a:prstGeom prst="rect">
              <a:avLst/>
            </a:prstGeom>
          </p:spPr>
          <p:txBody>
            <a:bodyPr lIns="0" tIns="0" rIns="0" bIns="0" rtlCol="0" anchor="t">
              <a:spAutoFit/>
            </a:bodyPr>
            <a:lstStyle/>
            <a:p>
              <a:pPr algn="ctr">
                <a:lnSpc>
                  <a:spcPts val="11626"/>
                </a:lnSpc>
                <a:spcBef>
                  <a:spcPct val="0"/>
                </a:spcBef>
              </a:pPr>
              <a:r>
                <a:rPr lang="en-US" sz="8304" dirty="0">
                  <a:solidFill>
                    <a:srgbClr val="000000"/>
                  </a:solidFill>
                  <a:latin typeface="League Spartan"/>
                </a:rPr>
                <a:t>5</a:t>
              </a:r>
            </a:p>
          </p:txBody>
        </p:sp>
      </p:grpSp>
      <p:grpSp>
        <p:nvGrpSpPr>
          <p:cNvPr id="54" name="Group 53">
            <a:extLst>
              <a:ext uri="{FF2B5EF4-FFF2-40B4-BE49-F238E27FC236}">
                <a16:creationId xmlns:a16="http://schemas.microsoft.com/office/drawing/2014/main" id="{8E2EBA98-0ACC-A5BE-ACC9-6182FD9BE848}"/>
              </a:ext>
            </a:extLst>
          </p:cNvPr>
          <p:cNvGrpSpPr/>
          <p:nvPr/>
        </p:nvGrpSpPr>
        <p:grpSpPr>
          <a:xfrm>
            <a:off x="5840189" y="4048142"/>
            <a:ext cx="2221139" cy="2209100"/>
            <a:chOff x="4858116" y="3898021"/>
            <a:chExt cx="2490958" cy="2490958"/>
          </a:xfrm>
        </p:grpSpPr>
        <p:grpSp>
          <p:nvGrpSpPr>
            <p:cNvPr id="55" name="Group 3">
              <a:extLst>
                <a:ext uri="{FF2B5EF4-FFF2-40B4-BE49-F238E27FC236}">
                  <a16:creationId xmlns:a16="http://schemas.microsoft.com/office/drawing/2014/main" id="{FB1AA098-DEE9-9347-7DF0-E3AC3C222BEB}"/>
                </a:ext>
              </a:extLst>
            </p:cNvPr>
            <p:cNvGrpSpPr/>
            <p:nvPr/>
          </p:nvGrpSpPr>
          <p:grpSpPr>
            <a:xfrm>
              <a:off x="4858116" y="3898021"/>
              <a:ext cx="2490958" cy="2490958"/>
              <a:chOff x="0" y="0"/>
              <a:chExt cx="812800" cy="812800"/>
            </a:xfrm>
          </p:grpSpPr>
          <p:sp>
            <p:nvSpPr>
              <p:cNvPr id="57" name="Freeform 4">
                <a:extLst>
                  <a:ext uri="{FF2B5EF4-FFF2-40B4-BE49-F238E27FC236}">
                    <a16:creationId xmlns:a16="http://schemas.microsoft.com/office/drawing/2014/main" id="{9A3F1459-AEF0-B20D-49E2-EDDF68061E32}"/>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C254"/>
              </a:solidFill>
            </p:spPr>
          </p:sp>
          <p:sp>
            <p:nvSpPr>
              <p:cNvPr id="58" name="TextBox 5">
                <a:extLst>
                  <a:ext uri="{FF2B5EF4-FFF2-40B4-BE49-F238E27FC236}">
                    <a16:creationId xmlns:a16="http://schemas.microsoft.com/office/drawing/2014/main" id="{664AA4F7-A1D7-645D-CDE3-9B361CB748FD}"/>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56" name="TextBox 17">
              <a:extLst>
                <a:ext uri="{FF2B5EF4-FFF2-40B4-BE49-F238E27FC236}">
                  <a16:creationId xmlns:a16="http://schemas.microsoft.com/office/drawing/2014/main" id="{7E451B85-958A-0359-ED5E-DEF6255E94E0}"/>
                </a:ext>
              </a:extLst>
            </p:cNvPr>
            <p:cNvSpPr txBox="1"/>
            <p:nvPr/>
          </p:nvSpPr>
          <p:spPr>
            <a:xfrm>
              <a:off x="5278491" y="4431234"/>
              <a:ext cx="1650206" cy="1618318"/>
            </a:xfrm>
            <a:prstGeom prst="rect">
              <a:avLst/>
            </a:prstGeom>
          </p:spPr>
          <p:txBody>
            <a:bodyPr lIns="0" tIns="0" rIns="0" bIns="0" rtlCol="0" anchor="t">
              <a:spAutoFit/>
            </a:bodyPr>
            <a:lstStyle/>
            <a:p>
              <a:pPr algn="ctr">
                <a:lnSpc>
                  <a:spcPts val="11626"/>
                </a:lnSpc>
                <a:spcBef>
                  <a:spcPct val="0"/>
                </a:spcBef>
              </a:pPr>
              <a:r>
                <a:rPr lang="en-US" sz="8304" dirty="0">
                  <a:solidFill>
                    <a:srgbClr val="000000"/>
                  </a:solidFill>
                  <a:latin typeface="League Spartan"/>
                </a:rPr>
                <a:t>3</a:t>
              </a:r>
            </a:p>
          </p:txBody>
        </p:sp>
      </p:grpSp>
      <p:grpSp>
        <p:nvGrpSpPr>
          <p:cNvPr id="59" name="Group 58">
            <a:extLst>
              <a:ext uri="{FF2B5EF4-FFF2-40B4-BE49-F238E27FC236}">
                <a16:creationId xmlns:a16="http://schemas.microsoft.com/office/drawing/2014/main" id="{051BAA75-75C5-1642-E5E0-233C20C38EAC}"/>
              </a:ext>
            </a:extLst>
          </p:cNvPr>
          <p:cNvGrpSpPr/>
          <p:nvPr/>
        </p:nvGrpSpPr>
        <p:grpSpPr>
          <a:xfrm>
            <a:off x="8512480" y="4012160"/>
            <a:ext cx="2221139" cy="2209100"/>
            <a:chOff x="4858116" y="3898021"/>
            <a:chExt cx="2490958" cy="2490958"/>
          </a:xfrm>
        </p:grpSpPr>
        <p:grpSp>
          <p:nvGrpSpPr>
            <p:cNvPr id="60" name="Group 3">
              <a:extLst>
                <a:ext uri="{FF2B5EF4-FFF2-40B4-BE49-F238E27FC236}">
                  <a16:creationId xmlns:a16="http://schemas.microsoft.com/office/drawing/2014/main" id="{FC35A372-89C9-BA7E-CEA8-76CB7E550D29}"/>
                </a:ext>
              </a:extLst>
            </p:cNvPr>
            <p:cNvGrpSpPr/>
            <p:nvPr/>
          </p:nvGrpSpPr>
          <p:grpSpPr>
            <a:xfrm>
              <a:off x="4858116" y="3898021"/>
              <a:ext cx="2490958" cy="2490958"/>
              <a:chOff x="0" y="0"/>
              <a:chExt cx="812800" cy="812800"/>
            </a:xfrm>
          </p:grpSpPr>
          <p:sp>
            <p:nvSpPr>
              <p:cNvPr id="62" name="Freeform 4">
                <a:extLst>
                  <a:ext uri="{FF2B5EF4-FFF2-40B4-BE49-F238E27FC236}">
                    <a16:creationId xmlns:a16="http://schemas.microsoft.com/office/drawing/2014/main" id="{B7347B1F-F508-138A-4D06-1824C36D55D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C254"/>
              </a:solidFill>
            </p:spPr>
          </p:sp>
          <p:sp>
            <p:nvSpPr>
              <p:cNvPr id="63" name="TextBox 5">
                <a:extLst>
                  <a:ext uri="{FF2B5EF4-FFF2-40B4-BE49-F238E27FC236}">
                    <a16:creationId xmlns:a16="http://schemas.microsoft.com/office/drawing/2014/main" id="{CF8D13D8-9188-A399-33F2-4B390498FEBF}"/>
                  </a:ext>
                </a:extLst>
              </p:cNvPr>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61" name="TextBox 17">
              <a:extLst>
                <a:ext uri="{FF2B5EF4-FFF2-40B4-BE49-F238E27FC236}">
                  <a16:creationId xmlns:a16="http://schemas.microsoft.com/office/drawing/2014/main" id="{E7028B80-3CFC-AE6B-C287-6DD7A957CD83}"/>
                </a:ext>
              </a:extLst>
            </p:cNvPr>
            <p:cNvSpPr txBox="1"/>
            <p:nvPr/>
          </p:nvSpPr>
          <p:spPr>
            <a:xfrm>
              <a:off x="5278491" y="4431234"/>
              <a:ext cx="1650206" cy="1618318"/>
            </a:xfrm>
            <a:prstGeom prst="rect">
              <a:avLst/>
            </a:prstGeom>
          </p:spPr>
          <p:txBody>
            <a:bodyPr lIns="0" tIns="0" rIns="0" bIns="0" rtlCol="0" anchor="t">
              <a:spAutoFit/>
            </a:bodyPr>
            <a:lstStyle/>
            <a:p>
              <a:pPr algn="ctr">
                <a:lnSpc>
                  <a:spcPts val="11626"/>
                </a:lnSpc>
                <a:spcBef>
                  <a:spcPct val="0"/>
                </a:spcBef>
              </a:pPr>
              <a:r>
                <a:rPr lang="en-US" sz="8304" dirty="0">
                  <a:solidFill>
                    <a:srgbClr val="000000"/>
                  </a:solidFill>
                  <a:latin typeface="League Spartan"/>
                </a:rPr>
                <a:t>4</a:t>
              </a:r>
            </a:p>
          </p:txBody>
        </p:sp>
      </p:grpSp>
      <p:sp>
        <p:nvSpPr>
          <p:cNvPr id="64" name="TextBox 20">
            <a:extLst>
              <a:ext uri="{FF2B5EF4-FFF2-40B4-BE49-F238E27FC236}">
                <a16:creationId xmlns:a16="http://schemas.microsoft.com/office/drawing/2014/main" id="{381280EB-2501-01C3-440A-4E6B937B6B52}"/>
              </a:ext>
            </a:extLst>
          </p:cNvPr>
          <p:cNvSpPr txBox="1"/>
          <p:nvPr/>
        </p:nvSpPr>
        <p:spPr>
          <a:xfrm>
            <a:off x="11156329" y="6541584"/>
            <a:ext cx="2221139" cy="699359"/>
          </a:xfrm>
          <a:prstGeom prst="rect">
            <a:avLst/>
          </a:prstGeom>
        </p:spPr>
        <p:txBody>
          <a:bodyPr wrap="square" lIns="0" tIns="0" rIns="0" bIns="0" rtlCol="0" anchor="t">
            <a:spAutoFit/>
          </a:bodyPr>
          <a:lstStyle/>
          <a:p>
            <a:pPr>
              <a:lnSpc>
                <a:spcPts val="2768"/>
              </a:lnSpc>
              <a:spcBef>
                <a:spcPct val="0"/>
              </a:spcBef>
            </a:pPr>
            <a:r>
              <a:rPr lang="en-US" sz="1977" b="1" dirty="0">
                <a:solidFill>
                  <a:srgbClr val="2A0947"/>
                </a:solidFill>
                <a:latin typeface="Poppins"/>
              </a:rPr>
              <a:t>Analysis of Drug Dosage Forms</a:t>
            </a:r>
          </a:p>
        </p:txBody>
      </p:sp>
      <p:sp>
        <p:nvSpPr>
          <p:cNvPr id="65" name="TextBox 20">
            <a:extLst>
              <a:ext uri="{FF2B5EF4-FFF2-40B4-BE49-F238E27FC236}">
                <a16:creationId xmlns:a16="http://schemas.microsoft.com/office/drawing/2014/main" id="{B5AA85C2-3643-E3E0-96D1-2E4FB0F8737B}"/>
              </a:ext>
            </a:extLst>
          </p:cNvPr>
          <p:cNvSpPr txBox="1"/>
          <p:nvPr/>
        </p:nvSpPr>
        <p:spPr>
          <a:xfrm>
            <a:off x="13856264" y="6560670"/>
            <a:ext cx="2221139" cy="1058431"/>
          </a:xfrm>
          <a:prstGeom prst="rect">
            <a:avLst/>
          </a:prstGeom>
        </p:spPr>
        <p:txBody>
          <a:bodyPr wrap="square" lIns="0" tIns="0" rIns="0" bIns="0" rtlCol="0" anchor="t">
            <a:spAutoFit/>
          </a:bodyPr>
          <a:lstStyle/>
          <a:p>
            <a:pPr>
              <a:lnSpc>
                <a:spcPts val="2768"/>
              </a:lnSpc>
              <a:spcBef>
                <a:spcPct val="0"/>
              </a:spcBef>
            </a:pPr>
            <a:r>
              <a:rPr lang="en-US" sz="1977" b="1" dirty="0">
                <a:solidFill>
                  <a:srgbClr val="2A0947"/>
                </a:solidFill>
                <a:latin typeface="Poppins"/>
              </a:rPr>
              <a:t>Drug Approvals by Therapeutic Classes</a:t>
            </a:r>
          </a:p>
        </p:txBody>
      </p:sp>
      <p:sp>
        <p:nvSpPr>
          <p:cNvPr id="66" name="TextBox 20">
            <a:extLst>
              <a:ext uri="{FF2B5EF4-FFF2-40B4-BE49-F238E27FC236}">
                <a16:creationId xmlns:a16="http://schemas.microsoft.com/office/drawing/2014/main" id="{BF1F132B-1271-F9D0-07F1-7A54A665D2E3}"/>
              </a:ext>
            </a:extLst>
          </p:cNvPr>
          <p:cNvSpPr txBox="1"/>
          <p:nvPr/>
        </p:nvSpPr>
        <p:spPr>
          <a:xfrm>
            <a:off x="3195540" y="6535223"/>
            <a:ext cx="2221139" cy="699359"/>
          </a:xfrm>
          <a:prstGeom prst="rect">
            <a:avLst/>
          </a:prstGeom>
        </p:spPr>
        <p:txBody>
          <a:bodyPr wrap="square" lIns="0" tIns="0" rIns="0" bIns="0" rtlCol="0" anchor="t">
            <a:spAutoFit/>
          </a:bodyPr>
          <a:lstStyle/>
          <a:p>
            <a:pPr>
              <a:lnSpc>
                <a:spcPts val="2768"/>
              </a:lnSpc>
              <a:spcBef>
                <a:spcPct val="0"/>
              </a:spcBef>
            </a:pPr>
            <a:r>
              <a:rPr lang="en-US" sz="1977" b="1" dirty="0">
                <a:solidFill>
                  <a:srgbClr val="2A0947"/>
                </a:solidFill>
                <a:latin typeface="Poppins"/>
              </a:rPr>
              <a:t>Approval Trends by Sponsors</a:t>
            </a:r>
          </a:p>
        </p:txBody>
      </p:sp>
      <p:sp>
        <p:nvSpPr>
          <p:cNvPr id="67" name="TextBox 20">
            <a:extLst>
              <a:ext uri="{FF2B5EF4-FFF2-40B4-BE49-F238E27FC236}">
                <a16:creationId xmlns:a16="http://schemas.microsoft.com/office/drawing/2014/main" id="{EF04AF91-4F1B-B9B4-7262-7BD4BCF8F319}"/>
              </a:ext>
            </a:extLst>
          </p:cNvPr>
          <p:cNvSpPr txBox="1"/>
          <p:nvPr/>
        </p:nvSpPr>
        <p:spPr>
          <a:xfrm>
            <a:off x="5895475" y="6560670"/>
            <a:ext cx="2221139" cy="1417504"/>
          </a:xfrm>
          <a:prstGeom prst="rect">
            <a:avLst/>
          </a:prstGeom>
        </p:spPr>
        <p:txBody>
          <a:bodyPr wrap="square" lIns="0" tIns="0" rIns="0" bIns="0" rtlCol="0" anchor="t">
            <a:spAutoFit/>
          </a:bodyPr>
          <a:lstStyle/>
          <a:p>
            <a:pPr>
              <a:lnSpc>
                <a:spcPts val="2768"/>
              </a:lnSpc>
              <a:spcBef>
                <a:spcPct val="0"/>
              </a:spcBef>
            </a:pPr>
            <a:r>
              <a:rPr lang="en-US" sz="1977" b="1" dirty="0">
                <a:solidFill>
                  <a:srgbClr val="2A0947"/>
                </a:solidFill>
                <a:latin typeface="Poppins"/>
              </a:rPr>
              <a:t>Segmentation of Products by Marketing Status</a:t>
            </a:r>
          </a:p>
        </p:txBody>
      </p:sp>
      <p:sp>
        <p:nvSpPr>
          <p:cNvPr id="68" name="TextBox 20">
            <a:extLst>
              <a:ext uri="{FF2B5EF4-FFF2-40B4-BE49-F238E27FC236}">
                <a16:creationId xmlns:a16="http://schemas.microsoft.com/office/drawing/2014/main" id="{B385C3CC-2976-77D5-EA83-AFE6978570CC}"/>
              </a:ext>
            </a:extLst>
          </p:cNvPr>
          <p:cNvSpPr txBox="1"/>
          <p:nvPr/>
        </p:nvSpPr>
        <p:spPr>
          <a:xfrm>
            <a:off x="8595410" y="6543822"/>
            <a:ext cx="2221139" cy="1417504"/>
          </a:xfrm>
          <a:prstGeom prst="rect">
            <a:avLst/>
          </a:prstGeom>
        </p:spPr>
        <p:txBody>
          <a:bodyPr wrap="square" lIns="0" tIns="0" rIns="0" bIns="0" rtlCol="0" anchor="t">
            <a:spAutoFit/>
          </a:bodyPr>
          <a:lstStyle/>
          <a:p>
            <a:pPr>
              <a:lnSpc>
                <a:spcPts val="2768"/>
              </a:lnSpc>
              <a:spcBef>
                <a:spcPct val="0"/>
              </a:spcBef>
            </a:pPr>
            <a:r>
              <a:rPr lang="en-US" sz="1977" b="1" dirty="0">
                <a:solidFill>
                  <a:srgbClr val="2A0947"/>
                </a:solidFill>
                <a:latin typeface="Poppins"/>
              </a:rPr>
              <a:t>Total Applications by Marketing Status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08486" y="2114122"/>
            <a:ext cx="477314" cy="6520952"/>
            <a:chOff x="0" y="0"/>
            <a:chExt cx="118742" cy="1147286"/>
          </a:xfrm>
        </p:grpSpPr>
        <p:sp>
          <p:nvSpPr>
            <p:cNvPr id="3" name="Freeform 3"/>
            <p:cNvSpPr/>
            <p:nvPr/>
          </p:nvSpPr>
          <p:spPr>
            <a:xfrm>
              <a:off x="0" y="0"/>
              <a:ext cx="118742" cy="1147286"/>
            </a:xfrm>
            <a:custGeom>
              <a:avLst/>
              <a:gdLst/>
              <a:ahLst/>
              <a:cxnLst/>
              <a:rect l="l" t="t" r="r" b="b"/>
              <a:pathLst>
                <a:path w="118742" h="1147286">
                  <a:moveTo>
                    <a:pt x="0" y="0"/>
                  </a:moveTo>
                  <a:lnTo>
                    <a:pt x="118742" y="0"/>
                  </a:lnTo>
                  <a:lnTo>
                    <a:pt x="118742" y="1147286"/>
                  </a:lnTo>
                  <a:lnTo>
                    <a:pt x="0" y="1147286"/>
                  </a:lnTo>
                  <a:close/>
                </a:path>
              </a:pathLst>
            </a:custGeom>
            <a:solidFill>
              <a:srgbClr val="EDC254"/>
            </a:solidFill>
          </p:spPr>
        </p:sp>
        <p:sp>
          <p:nvSpPr>
            <p:cNvPr id="4" name="TextBox 4"/>
            <p:cNvSpPr txBox="1"/>
            <p:nvPr/>
          </p:nvSpPr>
          <p:spPr>
            <a:xfrm>
              <a:off x="0" y="-47625"/>
              <a:ext cx="118742" cy="1194911"/>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685800" y="647700"/>
            <a:ext cx="6743700" cy="531171"/>
          </a:xfrm>
          <a:prstGeom prst="rect">
            <a:avLst/>
          </a:prstGeom>
        </p:spPr>
        <p:txBody>
          <a:bodyPr wrap="square" lIns="0" tIns="0" rIns="0" bIns="0" rtlCol="0" anchor="t">
            <a:spAutoFit/>
          </a:bodyPr>
          <a:lstStyle/>
          <a:p>
            <a:pPr>
              <a:lnSpc>
                <a:spcPts val="4481"/>
              </a:lnSpc>
              <a:spcBef>
                <a:spcPct val="0"/>
              </a:spcBef>
            </a:pPr>
            <a:r>
              <a:rPr lang="en-US" sz="3600" b="1" dirty="0">
                <a:solidFill>
                  <a:srgbClr val="000000"/>
                </a:solidFill>
                <a:latin typeface="Lato Bold"/>
              </a:rPr>
              <a:t>Yearly Approval Trends of Drugs</a:t>
            </a:r>
          </a:p>
        </p:txBody>
      </p:sp>
      <p:sp>
        <p:nvSpPr>
          <p:cNvPr id="8" name="TextBox 8"/>
          <p:cNvSpPr txBox="1"/>
          <p:nvPr/>
        </p:nvSpPr>
        <p:spPr>
          <a:xfrm>
            <a:off x="903626" y="2114122"/>
            <a:ext cx="7024453" cy="6520952"/>
          </a:xfrm>
          <a:prstGeom prst="rect">
            <a:avLst/>
          </a:prstGeom>
        </p:spPr>
        <p:txBody>
          <a:bodyPr wrap="square" lIns="0" tIns="0" rIns="0" bIns="0" rtlCol="0" anchor="t">
            <a:spAutoFit/>
          </a:bodyPr>
          <a:lstStyle/>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Approvals saw a remarkable 4,191.67% increase from 1939 to 2016, indicating a consistent rise in drug approvals over the years.</a:t>
            </a:r>
          </a:p>
          <a:p>
            <a:pPr marL="342900" indent="-342900">
              <a:lnSpc>
                <a:spcPts val="2998"/>
              </a:lnSpc>
              <a:spcBef>
                <a:spcPct val="0"/>
              </a:spcBef>
              <a:buFont typeface="Wingdings" panose="05000000000000000000" pitchFamily="2" charset="2"/>
              <a:buChar char="q"/>
            </a:pPr>
            <a:endParaRPr lang="en-US" sz="2141" dirty="0">
              <a:solidFill>
                <a:srgbClr val="2A0947"/>
              </a:solidFill>
              <a:latin typeface="Poppins"/>
            </a:endParaRPr>
          </a:p>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Starting in 2006, there was a notable 7.52% rise in Approvals over a decade, reflecting recent growth and advancements in the pharmaceutical field.</a:t>
            </a:r>
          </a:p>
          <a:p>
            <a:pPr>
              <a:lnSpc>
                <a:spcPts val="2998"/>
              </a:lnSpc>
              <a:spcBef>
                <a:spcPct val="0"/>
              </a:spcBef>
            </a:pPr>
            <a:endParaRPr lang="en-US" sz="2141" dirty="0">
              <a:solidFill>
                <a:srgbClr val="2A0947"/>
              </a:solidFill>
              <a:latin typeface="Poppins"/>
            </a:endParaRPr>
          </a:p>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Between 1996 and 2005, Approvals jumped from 353 to 425, highlighting a significant spike in drug approvals during that period.</a:t>
            </a:r>
          </a:p>
          <a:p>
            <a:pPr>
              <a:lnSpc>
                <a:spcPts val="2998"/>
              </a:lnSpc>
              <a:spcBef>
                <a:spcPct val="0"/>
              </a:spcBef>
            </a:pPr>
            <a:endParaRPr lang="en-US" sz="2141" dirty="0">
              <a:solidFill>
                <a:srgbClr val="2A0947"/>
              </a:solidFill>
              <a:latin typeface="Poppins"/>
            </a:endParaRPr>
          </a:p>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The steep inclines in Approvals suggest pivotal moments in drug approval processes, likely driven by regulatory changes or advancements in pharmaceutical research.</a:t>
            </a:r>
          </a:p>
        </p:txBody>
      </p:sp>
      <p:pic>
        <p:nvPicPr>
          <p:cNvPr id="10" name="Picture 9">
            <a:extLst>
              <a:ext uri="{FF2B5EF4-FFF2-40B4-BE49-F238E27FC236}">
                <a16:creationId xmlns:a16="http://schemas.microsoft.com/office/drawing/2014/main" id="{4D917742-6941-1DC1-2314-D75B69C694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03367" y="1640493"/>
            <a:ext cx="9849914" cy="7468209"/>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6AB71-4BC9-8E6C-BDB6-43D7A61EB462}"/>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5CCAC5E1-F9A9-9593-F10A-B33ABEAF0327}"/>
              </a:ext>
            </a:extLst>
          </p:cNvPr>
          <p:cNvGrpSpPr/>
          <p:nvPr/>
        </p:nvGrpSpPr>
        <p:grpSpPr>
          <a:xfrm>
            <a:off x="17602200" y="1670818"/>
            <a:ext cx="563571" cy="7675114"/>
            <a:chOff x="0" y="0"/>
            <a:chExt cx="118742" cy="1147286"/>
          </a:xfrm>
        </p:grpSpPr>
        <p:sp>
          <p:nvSpPr>
            <p:cNvPr id="3" name="Freeform 3">
              <a:extLst>
                <a:ext uri="{FF2B5EF4-FFF2-40B4-BE49-F238E27FC236}">
                  <a16:creationId xmlns:a16="http://schemas.microsoft.com/office/drawing/2014/main" id="{D7862D98-4923-FACC-7FFB-0ED11184E16C}"/>
                </a:ext>
              </a:extLst>
            </p:cNvPr>
            <p:cNvSpPr/>
            <p:nvPr/>
          </p:nvSpPr>
          <p:spPr>
            <a:xfrm>
              <a:off x="0" y="0"/>
              <a:ext cx="118742" cy="1147286"/>
            </a:xfrm>
            <a:custGeom>
              <a:avLst/>
              <a:gdLst/>
              <a:ahLst/>
              <a:cxnLst/>
              <a:rect l="l" t="t" r="r" b="b"/>
              <a:pathLst>
                <a:path w="118742" h="1147286">
                  <a:moveTo>
                    <a:pt x="0" y="0"/>
                  </a:moveTo>
                  <a:lnTo>
                    <a:pt x="118742" y="0"/>
                  </a:lnTo>
                  <a:lnTo>
                    <a:pt x="118742" y="1147286"/>
                  </a:lnTo>
                  <a:lnTo>
                    <a:pt x="0" y="1147286"/>
                  </a:lnTo>
                  <a:close/>
                </a:path>
              </a:pathLst>
            </a:custGeom>
            <a:solidFill>
              <a:srgbClr val="EDC254"/>
            </a:solidFill>
          </p:spPr>
        </p:sp>
        <p:sp>
          <p:nvSpPr>
            <p:cNvPr id="4" name="TextBox 4">
              <a:extLst>
                <a:ext uri="{FF2B5EF4-FFF2-40B4-BE49-F238E27FC236}">
                  <a16:creationId xmlns:a16="http://schemas.microsoft.com/office/drawing/2014/main" id="{5962991D-F493-D8F5-6713-4749B010486D}"/>
                </a:ext>
              </a:extLst>
            </p:cNvPr>
            <p:cNvSpPr txBox="1"/>
            <p:nvPr/>
          </p:nvSpPr>
          <p:spPr>
            <a:xfrm>
              <a:off x="0" y="-47625"/>
              <a:ext cx="118742" cy="1194911"/>
            </a:xfrm>
            <a:prstGeom prst="rect">
              <a:avLst/>
            </a:prstGeom>
          </p:spPr>
          <p:txBody>
            <a:bodyPr lIns="50800" tIns="50800" rIns="50800" bIns="50800" rtlCol="0" anchor="ctr"/>
            <a:lstStyle/>
            <a:p>
              <a:pPr algn="ctr">
                <a:lnSpc>
                  <a:spcPts val="2659"/>
                </a:lnSpc>
              </a:pPr>
              <a:endParaRPr/>
            </a:p>
          </p:txBody>
        </p:sp>
      </p:grpSp>
      <p:sp>
        <p:nvSpPr>
          <p:cNvPr id="6" name="TextBox 6">
            <a:extLst>
              <a:ext uri="{FF2B5EF4-FFF2-40B4-BE49-F238E27FC236}">
                <a16:creationId xmlns:a16="http://schemas.microsoft.com/office/drawing/2014/main" id="{BAAC558D-6D01-0A30-F5E2-545E75D29E0B}"/>
              </a:ext>
            </a:extLst>
          </p:cNvPr>
          <p:cNvSpPr txBox="1"/>
          <p:nvPr/>
        </p:nvSpPr>
        <p:spPr>
          <a:xfrm>
            <a:off x="10972800" y="571500"/>
            <a:ext cx="6019800" cy="533400"/>
          </a:xfrm>
          <a:prstGeom prst="rect">
            <a:avLst/>
          </a:prstGeom>
        </p:spPr>
        <p:txBody>
          <a:bodyPr wrap="square" lIns="0" tIns="0" rIns="0" bIns="0" rtlCol="0" anchor="t">
            <a:spAutoFit/>
          </a:bodyPr>
          <a:lstStyle/>
          <a:p>
            <a:pPr>
              <a:lnSpc>
                <a:spcPts val="4481"/>
              </a:lnSpc>
              <a:spcBef>
                <a:spcPct val="0"/>
              </a:spcBef>
            </a:pPr>
            <a:r>
              <a:rPr lang="en-US" sz="3600" b="1" dirty="0">
                <a:solidFill>
                  <a:srgbClr val="000000"/>
                </a:solidFill>
                <a:latin typeface="Lato Bold"/>
              </a:rPr>
              <a:t>Approval Trends by Sponsors</a:t>
            </a:r>
          </a:p>
        </p:txBody>
      </p:sp>
      <p:sp>
        <p:nvSpPr>
          <p:cNvPr id="8" name="TextBox 8">
            <a:extLst>
              <a:ext uri="{FF2B5EF4-FFF2-40B4-BE49-F238E27FC236}">
                <a16:creationId xmlns:a16="http://schemas.microsoft.com/office/drawing/2014/main" id="{1A0D7F20-361A-F5D5-8670-F790198D356A}"/>
              </a:ext>
            </a:extLst>
          </p:cNvPr>
          <p:cNvSpPr txBox="1"/>
          <p:nvPr/>
        </p:nvSpPr>
        <p:spPr>
          <a:xfrm>
            <a:off x="10439400" y="1722698"/>
            <a:ext cx="7024453" cy="7675114"/>
          </a:xfrm>
          <a:prstGeom prst="rect">
            <a:avLst/>
          </a:prstGeom>
        </p:spPr>
        <p:txBody>
          <a:bodyPr wrap="square" lIns="0" tIns="0" rIns="0" bIns="0" rtlCol="0" anchor="t">
            <a:spAutoFit/>
          </a:bodyPr>
          <a:lstStyle/>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Witnessing an impressive 5,475.00% surge from 1939 to 2016, the number of sponsor applicants reflects a remarkable increase in entities vying for drug approvals.</a:t>
            </a:r>
          </a:p>
          <a:p>
            <a:pPr marL="342900" indent="-342900">
              <a:lnSpc>
                <a:spcPts val="2998"/>
              </a:lnSpc>
              <a:spcBef>
                <a:spcPct val="0"/>
              </a:spcBef>
              <a:buFont typeface="Wingdings" panose="05000000000000000000" pitchFamily="2" charset="2"/>
              <a:buChar char="q"/>
            </a:pPr>
            <a:endParaRPr lang="en-US" sz="2141" dirty="0">
              <a:solidFill>
                <a:srgbClr val="2A0947"/>
              </a:solidFill>
              <a:latin typeface="Poppins"/>
            </a:endParaRPr>
          </a:p>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 Beginning in 1993, there was a notable 127.55% uptick in sponsor applicants over 23 years, signaling recent momentum and heightened interest in sponsoring drug applications.</a:t>
            </a:r>
          </a:p>
          <a:p>
            <a:pPr>
              <a:lnSpc>
                <a:spcPts val="2998"/>
              </a:lnSpc>
              <a:spcBef>
                <a:spcPct val="0"/>
              </a:spcBef>
            </a:pPr>
            <a:endParaRPr lang="en-US" sz="2141" dirty="0">
              <a:solidFill>
                <a:srgbClr val="2A0947"/>
              </a:solidFill>
              <a:latin typeface="Poppins"/>
            </a:endParaRPr>
          </a:p>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Between 1993 and 2016, sponsor numbers soared from 98 to 223, indicating a significant spike in sponsorship activity within the pharmaceutical sector.</a:t>
            </a:r>
          </a:p>
          <a:p>
            <a:pPr>
              <a:lnSpc>
                <a:spcPts val="2998"/>
              </a:lnSpc>
              <a:spcBef>
                <a:spcPct val="0"/>
              </a:spcBef>
            </a:pPr>
            <a:endParaRPr lang="en-US" sz="2141" dirty="0">
              <a:solidFill>
                <a:srgbClr val="2A0947"/>
              </a:solidFill>
              <a:latin typeface="Poppins"/>
            </a:endParaRPr>
          </a:p>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The pronounced upswings in sponsor applicants delineate crucial junctures in sponsorship trends, likely influenced by regulatory shifts, market dynamics, or advancements in drug development.</a:t>
            </a:r>
          </a:p>
        </p:txBody>
      </p:sp>
      <p:pic>
        <p:nvPicPr>
          <p:cNvPr id="7" name="Picture 6">
            <a:extLst>
              <a:ext uri="{FF2B5EF4-FFF2-40B4-BE49-F238E27FC236}">
                <a16:creationId xmlns:a16="http://schemas.microsoft.com/office/drawing/2014/main" id="{986909DA-3817-CC49-6DEE-2339D807A3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467" y="1722698"/>
            <a:ext cx="10069835" cy="762323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60476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8"/>
          <p:cNvSpPr/>
          <p:nvPr/>
        </p:nvSpPr>
        <p:spPr>
          <a:xfrm>
            <a:off x="15452997" y="8991099"/>
            <a:ext cx="1878686" cy="469671"/>
          </a:xfrm>
          <a:custGeom>
            <a:avLst/>
            <a:gdLst/>
            <a:ahLst/>
            <a:cxnLst/>
            <a:rect l="l" t="t" r="r" b="b"/>
            <a:pathLst>
              <a:path w="1878686" h="469671">
                <a:moveTo>
                  <a:pt x="0" y="0"/>
                </a:moveTo>
                <a:lnTo>
                  <a:pt x="1878686" y="0"/>
                </a:lnTo>
                <a:lnTo>
                  <a:pt x="1878686" y="469672"/>
                </a:lnTo>
                <a:lnTo>
                  <a:pt x="0" y="469672"/>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a:off x="1" y="687211"/>
            <a:ext cx="4419599" cy="699565"/>
            <a:chOff x="0" y="0"/>
            <a:chExt cx="1222545" cy="184248"/>
          </a:xfrm>
        </p:grpSpPr>
        <p:sp>
          <p:nvSpPr>
            <p:cNvPr id="10" name="Freeform 10"/>
            <p:cNvSpPr/>
            <p:nvPr/>
          </p:nvSpPr>
          <p:spPr>
            <a:xfrm>
              <a:off x="0" y="0"/>
              <a:ext cx="1222545" cy="184248"/>
            </a:xfrm>
            <a:custGeom>
              <a:avLst/>
              <a:gdLst/>
              <a:ahLst/>
              <a:cxnLst/>
              <a:rect l="l" t="t" r="r" b="b"/>
              <a:pathLst>
                <a:path w="1222545" h="184248">
                  <a:moveTo>
                    <a:pt x="0" y="0"/>
                  </a:moveTo>
                  <a:lnTo>
                    <a:pt x="1222545" y="0"/>
                  </a:lnTo>
                  <a:lnTo>
                    <a:pt x="1222545" y="184248"/>
                  </a:lnTo>
                  <a:lnTo>
                    <a:pt x="0" y="184248"/>
                  </a:lnTo>
                  <a:close/>
                </a:path>
              </a:pathLst>
            </a:custGeom>
            <a:solidFill>
              <a:srgbClr val="EDC254"/>
            </a:solidFill>
          </p:spPr>
        </p:sp>
        <p:sp>
          <p:nvSpPr>
            <p:cNvPr id="11" name="TextBox 11"/>
            <p:cNvSpPr txBox="1"/>
            <p:nvPr/>
          </p:nvSpPr>
          <p:spPr>
            <a:xfrm>
              <a:off x="0" y="-47625"/>
              <a:ext cx="1222545" cy="231873"/>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533400" y="3238500"/>
            <a:ext cx="5486400" cy="1136978"/>
          </a:xfrm>
          <a:prstGeom prst="rect">
            <a:avLst/>
          </a:prstGeom>
        </p:spPr>
        <p:txBody>
          <a:bodyPr wrap="square" lIns="0" tIns="0" rIns="0" bIns="0" rtlCol="0" anchor="t">
            <a:spAutoFit/>
          </a:bodyPr>
          <a:lstStyle/>
          <a:p>
            <a:pPr>
              <a:lnSpc>
                <a:spcPts val="2998"/>
              </a:lnSpc>
              <a:spcBef>
                <a:spcPct val="0"/>
              </a:spcBef>
            </a:pPr>
            <a:r>
              <a:rPr lang="en-US" sz="2200" b="1" dirty="0">
                <a:solidFill>
                  <a:srgbClr val="2A0947"/>
                </a:solidFill>
                <a:latin typeface="Poppins"/>
              </a:rPr>
              <a:t>Product Segmentation</a:t>
            </a:r>
            <a:r>
              <a:rPr lang="en-US" sz="2200" dirty="0">
                <a:solidFill>
                  <a:srgbClr val="2A0947"/>
                </a:solidFill>
                <a:latin typeface="Poppins"/>
              </a:rPr>
              <a:t>: "1" leads with a count of 18,344 drug names, followed by "3", "4", and "2".</a:t>
            </a:r>
          </a:p>
        </p:txBody>
      </p:sp>
      <p:grpSp>
        <p:nvGrpSpPr>
          <p:cNvPr id="15" name="Group 15"/>
          <p:cNvGrpSpPr/>
          <p:nvPr/>
        </p:nvGrpSpPr>
        <p:grpSpPr>
          <a:xfrm>
            <a:off x="14122617" y="744391"/>
            <a:ext cx="4165382" cy="699565"/>
            <a:chOff x="0" y="0"/>
            <a:chExt cx="1222545" cy="184248"/>
          </a:xfrm>
        </p:grpSpPr>
        <p:sp>
          <p:nvSpPr>
            <p:cNvPr id="16" name="Freeform 16"/>
            <p:cNvSpPr/>
            <p:nvPr/>
          </p:nvSpPr>
          <p:spPr>
            <a:xfrm>
              <a:off x="0" y="0"/>
              <a:ext cx="1222545" cy="184248"/>
            </a:xfrm>
            <a:custGeom>
              <a:avLst/>
              <a:gdLst/>
              <a:ahLst/>
              <a:cxnLst/>
              <a:rect l="l" t="t" r="r" b="b"/>
              <a:pathLst>
                <a:path w="1222545" h="184248">
                  <a:moveTo>
                    <a:pt x="0" y="0"/>
                  </a:moveTo>
                  <a:lnTo>
                    <a:pt x="1222545" y="0"/>
                  </a:lnTo>
                  <a:lnTo>
                    <a:pt x="1222545" y="184248"/>
                  </a:lnTo>
                  <a:lnTo>
                    <a:pt x="0" y="184248"/>
                  </a:lnTo>
                  <a:close/>
                </a:path>
              </a:pathLst>
            </a:custGeom>
            <a:solidFill>
              <a:srgbClr val="EDC254"/>
            </a:solidFill>
          </p:spPr>
        </p:sp>
        <p:sp>
          <p:nvSpPr>
            <p:cNvPr id="17" name="TextBox 17"/>
            <p:cNvSpPr txBox="1"/>
            <p:nvPr/>
          </p:nvSpPr>
          <p:spPr>
            <a:xfrm>
              <a:off x="0" y="-47625"/>
              <a:ext cx="1222545" cy="231873"/>
            </a:xfrm>
            <a:prstGeom prst="rect">
              <a:avLst/>
            </a:prstGeom>
          </p:spPr>
          <p:txBody>
            <a:bodyPr lIns="50800" tIns="50800" rIns="50800" bIns="50800" rtlCol="0" anchor="ctr"/>
            <a:lstStyle/>
            <a:p>
              <a:pPr algn="ctr">
                <a:lnSpc>
                  <a:spcPts val="2659"/>
                </a:lnSpc>
              </a:pPr>
              <a:endParaRPr/>
            </a:p>
          </p:txBody>
        </p:sp>
      </p:grpSp>
      <p:pic>
        <p:nvPicPr>
          <p:cNvPr id="19" name="Picture 18">
            <a:extLst>
              <a:ext uri="{FF2B5EF4-FFF2-40B4-BE49-F238E27FC236}">
                <a16:creationId xmlns:a16="http://schemas.microsoft.com/office/drawing/2014/main" id="{A4D411D8-FF74-3195-1878-5DB3F3397A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9241" y="2324100"/>
            <a:ext cx="10792442" cy="6354022"/>
          </a:xfrm>
          <a:prstGeom prst="rect">
            <a:avLst/>
          </a:prstGeom>
        </p:spPr>
      </p:pic>
      <p:sp>
        <p:nvSpPr>
          <p:cNvPr id="20" name="TextBox 6">
            <a:extLst>
              <a:ext uri="{FF2B5EF4-FFF2-40B4-BE49-F238E27FC236}">
                <a16:creationId xmlns:a16="http://schemas.microsoft.com/office/drawing/2014/main" id="{3A3B1D22-DA1A-4787-420B-68FE3A91C5F1}"/>
              </a:ext>
            </a:extLst>
          </p:cNvPr>
          <p:cNvSpPr txBox="1"/>
          <p:nvPr/>
        </p:nvSpPr>
        <p:spPr>
          <a:xfrm>
            <a:off x="4519932" y="771406"/>
            <a:ext cx="9581097" cy="531171"/>
          </a:xfrm>
          <a:prstGeom prst="rect">
            <a:avLst/>
          </a:prstGeom>
        </p:spPr>
        <p:txBody>
          <a:bodyPr wrap="square" lIns="0" tIns="0" rIns="0" bIns="0" rtlCol="0" anchor="t">
            <a:spAutoFit/>
          </a:bodyPr>
          <a:lstStyle/>
          <a:p>
            <a:pPr>
              <a:lnSpc>
                <a:spcPts val="4481"/>
              </a:lnSpc>
              <a:spcBef>
                <a:spcPct val="0"/>
              </a:spcBef>
            </a:pPr>
            <a:r>
              <a:rPr lang="en-US" sz="3600" b="1" dirty="0">
                <a:solidFill>
                  <a:srgbClr val="000000"/>
                </a:solidFill>
                <a:latin typeface="Lato Bold"/>
              </a:rPr>
              <a:t>Segmentation of Products by Marketing Status</a:t>
            </a:r>
          </a:p>
        </p:txBody>
      </p:sp>
      <p:sp>
        <p:nvSpPr>
          <p:cNvPr id="21" name="TextBox 20">
            <a:extLst>
              <a:ext uri="{FF2B5EF4-FFF2-40B4-BE49-F238E27FC236}">
                <a16:creationId xmlns:a16="http://schemas.microsoft.com/office/drawing/2014/main" id="{708A90E4-8344-7992-E195-FA62BF8A8FFE}"/>
              </a:ext>
            </a:extLst>
          </p:cNvPr>
          <p:cNvSpPr txBox="1"/>
          <p:nvPr/>
        </p:nvSpPr>
        <p:spPr>
          <a:xfrm>
            <a:off x="533400" y="5356645"/>
            <a:ext cx="5486400" cy="1723549"/>
          </a:xfrm>
          <a:prstGeom prst="rect">
            <a:avLst/>
          </a:prstGeom>
          <a:noFill/>
        </p:spPr>
        <p:txBody>
          <a:bodyPr wrap="square" rtlCol="0">
            <a:spAutoFit/>
          </a:bodyPr>
          <a:lstStyle/>
          <a:p>
            <a:r>
              <a:rPr lang="en-US" sz="2200" b="1" dirty="0">
                <a:solidFill>
                  <a:srgbClr val="2A0947"/>
                </a:solidFill>
                <a:latin typeface="Poppins"/>
              </a:rPr>
              <a:t>Market Dominance</a:t>
            </a:r>
            <a:r>
              <a:rPr lang="en-US" sz="2200" dirty="0">
                <a:solidFill>
                  <a:srgbClr val="2A0947"/>
                </a:solidFill>
                <a:latin typeface="Poppins"/>
              </a:rPr>
              <a:t>: "1" holds a significant share of 53.23% of the total count of drug names, indicating its strong presence in the market.</a:t>
            </a: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372514" y="2386355"/>
            <a:ext cx="410889" cy="6922537"/>
            <a:chOff x="0" y="0"/>
            <a:chExt cx="118742" cy="1147286"/>
          </a:xfrm>
        </p:grpSpPr>
        <p:sp>
          <p:nvSpPr>
            <p:cNvPr id="3" name="Freeform 3"/>
            <p:cNvSpPr/>
            <p:nvPr/>
          </p:nvSpPr>
          <p:spPr>
            <a:xfrm>
              <a:off x="0" y="0"/>
              <a:ext cx="118742" cy="1147286"/>
            </a:xfrm>
            <a:custGeom>
              <a:avLst/>
              <a:gdLst/>
              <a:ahLst/>
              <a:cxnLst/>
              <a:rect l="l" t="t" r="r" b="b"/>
              <a:pathLst>
                <a:path w="118742" h="1147286">
                  <a:moveTo>
                    <a:pt x="0" y="0"/>
                  </a:moveTo>
                  <a:lnTo>
                    <a:pt x="118742" y="0"/>
                  </a:lnTo>
                  <a:lnTo>
                    <a:pt x="118742" y="1147286"/>
                  </a:lnTo>
                  <a:lnTo>
                    <a:pt x="0" y="1147286"/>
                  </a:lnTo>
                  <a:close/>
                </a:path>
              </a:pathLst>
            </a:custGeom>
            <a:solidFill>
              <a:srgbClr val="EDC254"/>
            </a:solidFill>
          </p:spPr>
        </p:sp>
        <p:sp>
          <p:nvSpPr>
            <p:cNvPr id="4" name="TextBox 4"/>
            <p:cNvSpPr txBox="1"/>
            <p:nvPr/>
          </p:nvSpPr>
          <p:spPr>
            <a:xfrm>
              <a:off x="0" y="-47625"/>
              <a:ext cx="118742" cy="1194911"/>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1066800" y="342900"/>
            <a:ext cx="1878686" cy="469671"/>
          </a:xfrm>
          <a:custGeom>
            <a:avLst/>
            <a:gdLst/>
            <a:ahLst/>
            <a:cxnLst/>
            <a:rect l="l" t="t" r="r" b="b"/>
            <a:pathLst>
              <a:path w="1878686" h="469671">
                <a:moveTo>
                  <a:pt x="0" y="0"/>
                </a:moveTo>
                <a:lnTo>
                  <a:pt x="1878685" y="0"/>
                </a:lnTo>
                <a:lnTo>
                  <a:pt x="1878685" y="469671"/>
                </a:lnTo>
                <a:lnTo>
                  <a:pt x="0" y="46967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11954517" y="2607663"/>
            <a:ext cx="6130283" cy="6905673"/>
          </a:xfrm>
          <a:prstGeom prst="rect">
            <a:avLst/>
          </a:prstGeom>
        </p:spPr>
        <p:txBody>
          <a:bodyPr wrap="square" lIns="0" tIns="0" rIns="0" bIns="0" rtlCol="0" anchor="t">
            <a:spAutoFit/>
          </a:bodyPr>
          <a:lstStyle/>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The marketing status labeled as "1" commands the highest number of applications, reaching a total count of 9,777, significantly surpassing others by 1,891.24%, with "2" being the least at 491 applications.</a:t>
            </a:r>
          </a:p>
          <a:p>
            <a:pPr marL="342900" indent="-342900">
              <a:lnSpc>
                <a:spcPts val="2998"/>
              </a:lnSpc>
              <a:spcBef>
                <a:spcPct val="0"/>
              </a:spcBef>
              <a:buFont typeface="Wingdings" panose="05000000000000000000" pitchFamily="2" charset="2"/>
              <a:buChar char="q"/>
            </a:pPr>
            <a:endParaRPr lang="en-US" sz="2141" dirty="0">
              <a:solidFill>
                <a:srgbClr val="2A0947"/>
              </a:solidFill>
              <a:latin typeface="Poppins"/>
            </a:endParaRPr>
          </a:p>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Following the dominant "1" status, "3", "4", and "2" consecutively follow in the count of applications by marketing status.</a:t>
            </a:r>
          </a:p>
          <a:p>
            <a:pPr marL="342900" indent="-342900">
              <a:lnSpc>
                <a:spcPts val="2998"/>
              </a:lnSpc>
              <a:spcBef>
                <a:spcPct val="0"/>
              </a:spcBef>
              <a:buFont typeface="Wingdings" panose="05000000000000000000" pitchFamily="2" charset="2"/>
              <a:buChar char="q"/>
            </a:pPr>
            <a:endParaRPr lang="en-US" sz="2141" dirty="0">
              <a:solidFill>
                <a:srgbClr val="2A0947"/>
              </a:solidFill>
              <a:latin typeface="Poppins"/>
            </a:endParaRPr>
          </a:p>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This analysis sheds light on the distribution and disparity in application counts across various marketing statuses, offering valuable insights for strategic decision-making and resource allocation in product marketing and regulatory efforts</a:t>
            </a:r>
          </a:p>
        </p:txBody>
      </p:sp>
      <p:sp>
        <p:nvSpPr>
          <p:cNvPr id="10" name="Freeform 10"/>
          <p:cNvSpPr/>
          <p:nvPr/>
        </p:nvSpPr>
        <p:spPr>
          <a:xfrm>
            <a:off x="15468600" y="9487728"/>
            <a:ext cx="1878686" cy="469671"/>
          </a:xfrm>
          <a:custGeom>
            <a:avLst/>
            <a:gdLst/>
            <a:ahLst/>
            <a:cxnLst/>
            <a:rect l="l" t="t" r="r" b="b"/>
            <a:pathLst>
              <a:path w="1878686" h="469671">
                <a:moveTo>
                  <a:pt x="0" y="0"/>
                </a:moveTo>
                <a:lnTo>
                  <a:pt x="1878686" y="0"/>
                </a:lnTo>
                <a:lnTo>
                  <a:pt x="1878686" y="469672"/>
                </a:lnTo>
                <a:lnTo>
                  <a:pt x="0" y="46967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pic>
        <p:nvPicPr>
          <p:cNvPr id="12" name="Picture 11">
            <a:extLst>
              <a:ext uri="{FF2B5EF4-FFF2-40B4-BE49-F238E27FC236}">
                <a16:creationId xmlns:a16="http://schemas.microsoft.com/office/drawing/2014/main" id="{7BA4E8A5-61C0-3F94-FEFB-3C1F02EA8E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3448" y="2552699"/>
            <a:ext cx="10777952" cy="67561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3" name="TextBox 6">
            <a:extLst>
              <a:ext uri="{FF2B5EF4-FFF2-40B4-BE49-F238E27FC236}">
                <a16:creationId xmlns:a16="http://schemas.microsoft.com/office/drawing/2014/main" id="{F04D63BB-05CD-01E1-8BEB-E8CF17F9A42C}"/>
              </a:ext>
            </a:extLst>
          </p:cNvPr>
          <p:cNvSpPr txBox="1"/>
          <p:nvPr/>
        </p:nvSpPr>
        <p:spPr>
          <a:xfrm>
            <a:off x="10058400" y="978108"/>
            <a:ext cx="8026400" cy="531171"/>
          </a:xfrm>
          <a:prstGeom prst="rect">
            <a:avLst/>
          </a:prstGeom>
        </p:spPr>
        <p:txBody>
          <a:bodyPr wrap="square" lIns="0" tIns="0" rIns="0" bIns="0" rtlCol="0" anchor="t">
            <a:spAutoFit/>
          </a:bodyPr>
          <a:lstStyle/>
          <a:p>
            <a:pPr>
              <a:lnSpc>
                <a:spcPts val="4481"/>
              </a:lnSpc>
              <a:spcBef>
                <a:spcPct val="0"/>
              </a:spcBef>
            </a:pPr>
            <a:r>
              <a:rPr lang="en-US" sz="3600" b="1" dirty="0">
                <a:solidFill>
                  <a:srgbClr val="000000"/>
                </a:solidFill>
                <a:latin typeface="Lato Bold"/>
              </a:rPr>
              <a:t>Total Applications by Marketing Status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04019" y="9866473"/>
            <a:ext cx="6578600" cy="641350"/>
            <a:chOff x="0" y="0"/>
            <a:chExt cx="1732635" cy="168915"/>
          </a:xfrm>
        </p:grpSpPr>
        <p:sp>
          <p:nvSpPr>
            <p:cNvPr id="3" name="Freeform 3"/>
            <p:cNvSpPr/>
            <p:nvPr/>
          </p:nvSpPr>
          <p:spPr>
            <a:xfrm>
              <a:off x="0" y="0"/>
              <a:ext cx="1732635" cy="168915"/>
            </a:xfrm>
            <a:custGeom>
              <a:avLst/>
              <a:gdLst/>
              <a:ahLst/>
              <a:cxnLst/>
              <a:rect l="l" t="t" r="r" b="b"/>
              <a:pathLst>
                <a:path w="1732635" h="168915">
                  <a:moveTo>
                    <a:pt x="0" y="0"/>
                  </a:moveTo>
                  <a:lnTo>
                    <a:pt x="1732635" y="0"/>
                  </a:lnTo>
                  <a:lnTo>
                    <a:pt x="1732635" y="168915"/>
                  </a:lnTo>
                  <a:lnTo>
                    <a:pt x="0" y="168915"/>
                  </a:lnTo>
                  <a:close/>
                </a:path>
              </a:pathLst>
            </a:custGeom>
            <a:solidFill>
              <a:srgbClr val="EDC254"/>
            </a:solidFill>
          </p:spPr>
        </p:sp>
        <p:sp>
          <p:nvSpPr>
            <p:cNvPr id="4" name="TextBox 4"/>
            <p:cNvSpPr txBox="1"/>
            <p:nvPr/>
          </p:nvSpPr>
          <p:spPr>
            <a:xfrm>
              <a:off x="0" y="-47625"/>
              <a:ext cx="1732635" cy="216540"/>
            </a:xfrm>
            <a:prstGeom prst="rect">
              <a:avLst/>
            </a:prstGeom>
          </p:spPr>
          <p:txBody>
            <a:bodyPr lIns="50800" tIns="50800" rIns="50800" bIns="50800" rtlCol="0" anchor="ctr"/>
            <a:lstStyle/>
            <a:p>
              <a:pPr algn="ctr">
                <a:lnSpc>
                  <a:spcPts val="2659"/>
                </a:lnSpc>
              </a:pPr>
              <a:endParaRPr/>
            </a:p>
          </p:txBody>
        </p:sp>
      </p:grpSp>
      <p:grpSp>
        <p:nvGrpSpPr>
          <p:cNvPr id="5" name="Group 5"/>
          <p:cNvGrpSpPr>
            <a:grpSpLocks noChangeAspect="1"/>
          </p:cNvGrpSpPr>
          <p:nvPr/>
        </p:nvGrpSpPr>
        <p:grpSpPr>
          <a:xfrm>
            <a:off x="6725574" y="2109176"/>
            <a:ext cx="11401085" cy="6539524"/>
            <a:chOff x="0" y="0"/>
            <a:chExt cx="7981950" cy="4578350"/>
          </a:xfrm>
        </p:grpSpPr>
        <p:sp>
          <p:nvSpPr>
            <p:cNvPr id="6" name="Freeform 6"/>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939089"/>
            </a:solidFill>
          </p:spPr>
        </p:sp>
        <p:sp>
          <p:nvSpPr>
            <p:cNvPr id="7" name="Freeform 7"/>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DC254"/>
            </a:solidFill>
          </p:spPr>
        </p:sp>
        <p:sp>
          <p:nvSpPr>
            <p:cNvPr id="8" name="Freeform 8"/>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id="9" name="Freeform 9"/>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grpSp>
      <p:grpSp>
        <p:nvGrpSpPr>
          <p:cNvPr id="11" name="Group 11"/>
          <p:cNvGrpSpPr/>
          <p:nvPr/>
        </p:nvGrpSpPr>
        <p:grpSpPr>
          <a:xfrm>
            <a:off x="7134921" y="-320675"/>
            <a:ext cx="6578600" cy="641350"/>
            <a:chOff x="0" y="0"/>
            <a:chExt cx="1732635" cy="168915"/>
          </a:xfrm>
        </p:grpSpPr>
        <p:sp>
          <p:nvSpPr>
            <p:cNvPr id="12" name="Freeform 12"/>
            <p:cNvSpPr/>
            <p:nvPr/>
          </p:nvSpPr>
          <p:spPr>
            <a:xfrm>
              <a:off x="0" y="0"/>
              <a:ext cx="1732635" cy="168915"/>
            </a:xfrm>
            <a:custGeom>
              <a:avLst/>
              <a:gdLst/>
              <a:ahLst/>
              <a:cxnLst/>
              <a:rect l="l" t="t" r="r" b="b"/>
              <a:pathLst>
                <a:path w="1732635" h="168915">
                  <a:moveTo>
                    <a:pt x="0" y="0"/>
                  </a:moveTo>
                  <a:lnTo>
                    <a:pt x="1732635" y="0"/>
                  </a:lnTo>
                  <a:lnTo>
                    <a:pt x="1732635" y="168915"/>
                  </a:lnTo>
                  <a:lnTo>
                    <a:pt x="0" y="168915"/>
                  </a:lnTo>
                  <a:close/>
                </a:path>
              </a:pathLst>
            </a:custGeom>
            <a:solidFill>
              <a:srgbClr val="EDC254"/>
            </a:solidFill>
          </p:spPr>
        </p:sp>
        <p:sp>
          <p:nvSpPr>
            <p:cNvPr id="13" name="TextBox 13"/>
            <p:cNvSpPr txBox="1"/>
            <p:nvPr/>
          </p:nvSpPr>
          <p:spPr>
            <a:xfrm>
              <a:off x="0" y="-47625"/>
              <a:ext cx="1732635" cy="216540"/>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rot="-5400000">
            <a:off x="16760688" y="1103414"/>
            <a:ext cx="1878686" cy="469671"/>
          </a:xfrm>
          <a:custGeom>
            <a:avLst/>
            <a:gdLst/>
            <a:ahLst/>
            <a:cxnLst/>
            <a:rect l="l" t="t" r="r" b="b"/>
            <a:pathLst>
              <a:path w="1878686" h="469671">
                <a:moveTo>
                  <a:pt x="0" y="0"/>
                </a:moveTo>
                <a:lnTo>
                  <a:pt x="1878686" y="0"/>
                </a:lnTo>
                <a:lnTo>
                  <a:pt x="1878686" y="469671"/>
                </a:lnTo>
                <a:lnTo>
                  <a:pt x="0" y="46967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7" name="TextBox 17"/>
          <p:cNvSpPr txBox="1"/>
          <p:nvPr/>
        </p:nvSpPr>
        <p:spPr>
          <a:xfrm>
            <a:off x="161341" y="2109176"/>
            <a:ext cx="6973580" cy="6905673"/>
          </a:xfrm>
          <a:prstGeom prst="rect">
            <a:avLst/>
          </a:prstGeom>
        </p:spPr>
        <p:txBody>
          <a:bodyPr wrap="square" lIns="0" tIns="0" rIns="0" bIns="0" rtlCol="0" anchor="t">
            <a:spAutoFit/>
          </a:bodyPr>
          <a:lstStyle/>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The 10MG dosage form stands out as the most prevalent, constituting a significant 1,193 drugs, representing approximately 3.46% of the total.</a:t>
            </a:r>
          </a:p>
          <a:p>
            <a:pPr marL="342900" indent="-342900">
              <a:lnSpc>
                <a:spcPts val="2998"/>
              </a:lnSpc>
              <a:spcBef>
                <a:spcPct val="0"/>
              </a:spcBef>
              <a:buFont typeface="Wingdings" panose="05000000000000000000" pitchFamily="2" charset="2"/>
              <a:buChar char="q"/>
            </a:pPr>
            <a:endParaRPr lang="en-US" sz="2141" dirty="0">
              <a:solidFill>
                <a:srgbClr val="2A0947"/>
              </a:solidFill>
              <a:latin typeface="Poppins"/>
            </a:endParaRPr>
          </a:p>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Among dosage forms, the 5MG variant takes the lead in application approvals, securing the top spot with 971 approvals, accounting for approximately 3.42% of total approvals.</a:t>
            </a:r>
          </a:p>
          <a:p>
            <a:pPr>
              <a:lnSpc>
                <a:spcPts val="2998"/>
              </a:lnSpc>
              <a:spcBef>
                <a:spcPct val="0"/>
              </a:spcBef>
            </a:pPr>
            <a:endParaRPr lang="en-US" sz="2141" dirty="0">
              <a:solidFill>
                <a:srgbClr val="2A0947"/>
              </a:solidFill>
              <a:latin typeface="Poppins"/>
            </a:endParaRPr>
          </a:p>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Notably, the 100MG, 50MG, and 25MG dosage forms follow closely behind in both drug count and application approvals, underscoring their significance in the pharmaceutical market</a:t>
            </a:r>
          </a:p>
          <a:p>
            <a:pPr marL="342900" indent="-342900">
              <a:lnSpc>
                <a:spcPts val="2998"/>
              </a:lnSpc>
              <a:spcBef>
                <a:spcPct val="0"/>
              </a:spcBef>
              <a:buFont typeface="Wingdings" panose="05000000000000000000" pitchFamily="2" charset="2"/>
              <a:buChar char="q"/>
            </a:pPr>
            <a:endParaRPr lang="en-US" sz="2141" dirty="0">
              <a:solidFill>
                <a:srgbClr val="2A0947"/>
              </a:solidFill>
              <a:latin typeface="Poppins"/>
            </a:endParaRPr>
          </a:p>
          <a:p>
            <a:pPr marL="342900" indent="-342900">
              <a:lnSpc>
                <a:spcPts val="2998"/>
              </a:lnSpc>
              <a:spcBef>
                <a:spcPct val="0"/>
              </a:spcBef>
              <a:buFont typeface="Wingdings" panose="05000000000000000000" pitchFamily="2" charset="2"/>
              <a:buChar char="q"/>
            </a:pPr>
            <a:r>
              <a:rPr lang="en-US" sz="2141" dirty="0">
                <a:solidFill>
                  <a:srgbClr val="2A0947"/>
                </a:solidFill>
                <a:latin typeface="Poppins"/>
              </a:rPr>
              <a:t>These statistics offer valuable insights into the prevalence and approval trends of various drug dosage forms, guiding strategic decisions and resource allocation within the industry.</a:t>
            </a:r>
          </a:p>
        </p:txBody>
      </p:sp>
      <p:pic>
        <p:nvPicPr>
          <p:cNvPr id="21" name="Picture 20">
            <a:extLst>
              <a:ext uri="{FF2B5EF4-FFF2-40B4-BE49-F238E27FC236}">
                <a16:creationId xmlns:a16="http://schemas.microsoft.com/office/drawing/2014/main" id="{1F01A2A6-82AF-9213-0E27-B8E37D2EDC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16067" y="2522093"/>
            <a:ext cx="8319334" cy="5364607"/>
          </a:xfrm>
          <a:prstGeom prst="rect">
            <a:avLst/>
          </a:prstGeom>
        </p:spPr>
      </p:pic>
      <p:sp>
        <p:nvSpPr>
          <p:cNvPr id="22" name="TextBox 6">
            <a:extLst>
              <a:ext uri="{FF2B5EF4-FFF2-40B4-BE49-F238E27FC236}">
                <a16:creationId xmlns:a16="http://schemas.microsoft.com/office/drawing/2014/main" id="{290B4873-F87D-3443-C7FD-DE51A45EE031}"/>
              </a:ext>
            </a:extLst>
          </p:cNvPr>
          <p:cNvSpPr txBox="1"/>
          <p:nvPr/>
        </p:nvSpPr>
        <p:spPr>
          <a:xfrm>
            <a:off x="1028700" y="901523"/>
            <a:ext cx="6578600" cy="531171"/>
          </a:xfrm>
          <a:prstGeom prst="rect">
            <a:avLst/>
          </a:prstGeom>
        </p:spPr>
        <p:txBody>
          <a:bodyPr wrap="square" lIns="0" tIns="0" rIns="0" bIns="0" rtlCol="0" anchor="t">
            <a:spAutoFit/>
          </a:bodyPr>
          <a:lstStyle/>
          <a:p>
            <a:pPr>
              <a:lnSpc>
                <a:spcPts val="4481"/>
              </a:lnSpc>
              <a:spcBef>
                <a:spcPct val="0"/>
              </a:spcBef>
            </a:pPr>
            <a:r>
              <a:rPr lang="en-US" sz="3600" b="1" dirty="0">
                <a:solidFill>
                  <a:srgbClr val="000000"/>
                </a:solidFill>
                <a:latin typeface="Lato Bold"/>
              </a:rPr>
              <a:t>Analysis of Drug Dosage Forms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394</TotalTime>
  <Words>1092</Words>
  <Application>Microsoft Office PowerPoint</Application>
  <PresentationFormat>Custom</PresentationFormat>
  <Paragraphs>80</Paragraphs>
  <Slides>12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Calibri</vt:lpstr>
      <vt:lpstr>League Spartan</vt:lpstr>
      <vt:lpstr>Canva Sans</vt:lpstr>
      <vt:lpstr>Arial</vt:lpstr>
      <vt:lpstr>Poppins</vt:lpstr>
      <vt:lpstr>Lato Bold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Yellow &amp; white company business presentation</dc:title>
  <dc:creator>BIGWIG DIGITALS</dc:creator>
  <cp:lastModifiedBy>BIGWIG DIGITALS</cp:lastModifiedBy>
  <cp:revision>11</cp:revision>
  <dcterms:created xsi:type="dcterms:W3CDTF">2006-08-16T00:00:00Z</dcterms:created>
  <dcterms:modified xsi:type="dcterms:W3CDTF">2024-03-03T11:37:08Z</dcterms:modified>
  <dc:identifier>DAF-bEe-e7c</dc:identifier>
</cp:coreProperties>
</file>

<file path=docProps/thumbnail.jpeg>
</file>